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  <p:sldMasterId id="2147483785" r:id="rId2"/>
    <p:sldMasterId id="2147483844" r:id="rId3"/>
  </p:sldMasterIdLst>
  <p:notesMasterIdLst>
    <p:notesMasterId r:id="rId36"/>
  </p:notesMasterIdLst>
  <p:handoutMasterIdLst>
    <p:handoutMasterId r:id="rId37"/>
  </p:handoutMasterIdLst>
  <p:sldIdLst>
    <p:sldId id="942" r:id="rId4"/>
    <p:sldId id="951" r:id="rId5"/>
    <p:sldId id="952" r:id="rId6"/>
    <p:sldId id="944" r:id="rId7"/>
    <p:sldId id="892" r:id="rId8"/>
    <p:sldId id="965" r:id="rId9"/>
    <p:sldId id="947" r:id="rId10"/>
    <p:sldId id="922" r:id="rId11"/>
    <p:sldId id="982" r:id="rId12"/>
    <p:sldId id="972" r:id="rId13"/>
    <p:sldId id="973" r:id="rId14"/>
    <p:sldId id="974" r:id="rId15"/>
    <p:sldId id="967" r:id="rId16"/>
    <p:sldId id="939" r:id="rId17"/>
    <p:sldId id="983" r:id="rId18"/>
    <p:sldId id="926" r:id="rId19"/>
    <p:sldId id="923" r:id="rId20"/>
    <p:sldId id="948" r:id="rId21"/>
    <p:sldId id="940" r:id="rId22"/>
    <p:sldId id="950" r:id="rId23"/>
    <p:sldId id="984" r:id="rId24"/>
    <p:sldId id="979" r:id="rId25"/>
    <p:sldId id="980" r:id="rId26"/>
    <p:sldId id="981" r:id="rId27"/>
    <p:sldId id="985" r:id="rId28"/>
    <p:sldId id="931" r:id="rId29"/>
    <p:sldId id="964" r:id="rId30"/>
    <p:sldId id="935" r:id="rId31"/>
    <p:sldId id="775" r:id="rId32"/>
    <p:sldId id="776" r:id="rId33"/>
    <p:sldId id="986" r:id="rId34"/>
    <p:sldId id="987" r:id="rId35"/>
  </p:sldIdLst>
  <p:sldSz cx="9144000" cy="5143500" type="screen16x9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an Loaiza" initials="JL" lastIdx="1" clrIdx="0"/>
  <p:cmAuthor id="1" name="Jagan Athreya" initials="J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7F7F7"/>
    <a:srgbClr val="F0F0F0"/>
    <a:srgbClr val="E6BB86"/>
    <a:srgbClr val="CCCCFF"/>
    <a:srgbClr val="FF9933"/>
    <a:srgbClr val="66CE32"/>
    <a:srgbClr val="4DA5E1"/>
    <a:srgbClr val="2993DB"/>
    <a:srgbClr val="FF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678" autoAdjust="0"/>
    <p:restoredTop sz="96477" autoAdjust="0"/>
  </p:normalViewPr>
  <p:slideViewPr>
    <p:cSldViewPr snapToGrid="0">
      <p:cViewPr>
        <p:scale>
          <a:sx n="100" d="100"/>
          <a:sy n="100" d="100"/>
        </p:scale>
        <p:origin x="-608" y="-48"/>
      </p:cViewPr>
      <p:guideLst>
        <p:guide orient="horz" pos="1492"/>
        <p:guide orient="horz" pos="842"/>
        <p:guide orient="horz" pos="540"/>
        <p:guide orient="horz" pos="2281"/>
        <p:guide orient="horz" pos="2776"/>
        <p:guide orient="horz" pos="648"/>
        <p:guide orient="horz" pos="1739"/>
        <p:guide pos="2880"/>
        <p:guide pos="5619"/>
        <p:guide pos="3091"/>
        <p:guide pos="291"/>
        <p:guide pos="23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-1746" y="-90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pPr/>
              <a:t>1/5/2018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73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pPr/>
              <a:t>1/5/2018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524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41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Play</a:t>
            </a:r>
            <a:r>
              <a:rPr lang="en-US" baseline="0" dirty="0" smtClean="0"/>
              <a:t> this slide click-by-click, explaining choices on the way.</a:t>
            </a:r>
            <a:endParaRPr lang="en-US" dirty="0" smtClean="0"/>
          </a:p>
          <a:p>
            <a:r>
              <a:rPr lang="en-US" dirty="0" smtClean="0"/>
              <a:t>Compare: Dedicated</a:t>
            </a:r>
            <a:r>
              <a:rPr lang="en-US" baseline="0" dirty="0" smtClean="0"/>
              <a:t> database – new backup required;</a:t>
            </a:r>
          </a:p>
          <a:p>
            <a:r>
              <a:rPr lang="en-US" baseline="0" dirty="0" smtClean="0"/>
              <a:t>Schema consolidation – manage many as one with no agility.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928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75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6D0854-4A19-4787-9A89-4A0C90617C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164642-DDB5-4283-B1F5-A37FB2E76F75}" type="slidenum">
              <a:rPr lang="en-US" smtClean="0">
                <a:solidFill>
                  <a:srgbClr val="000000"/>
                </a:solidFill>
                <a:latin typeface="Times" pitchFamily="-106" charset="0"/>
              </a:rPr>
              <a:pPr>
                <a:defRPr/>
              </a:pPr>
              <a:t>22</a:t>
            </a:fld>
            <a:endParaRPr lang="en-US" smtClean="0">
              <a:solidFill>
                <a:srgbClr val="000000"/>
              </a:solidFill>
              <a:latin typeface="Times" pitchFamily="-106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51F814-B135-4ECE-A1AA-0F06AEDE397C}" type="slidenum">
              <a:rPr lang="en-US" smtClean="0">
                <a:solidFill>
                  <a:srgbClr val="000000"/>
                </a:solidFill>
                <a:latin typeface="Times" pitchFamily="-106" charset="0"/>
              </a:rPr>
              <a:pPr>
                <a:defRPr/>
              </a:pPr>
              <a:t>23</a:t>
            </a:fld>
            <a:endParaRPr lang="en-US" smtClean="0">
              <a:solidFill>
                <a:srgbClr val="000000"/>
              </a:solidFill>
              <a:latin typeface="Times" pitchFamily="-106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29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1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075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29605" y="514116"/>
            <a:ext cx="5884793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35709A46-4ADB-4D2E-835C-D70DEB913FB9}" type="slidenum">
              <a:rPr lang="zh-CN" altLang="en-US" smtClean="0">
                <a:solidFill>
                  <a:prstClr val="black"/>
                </a:solidFill>
              </a:rPr>
              <a:pPr>
                <a:buClr>
                  <a:srgbClr val="1F497D"/>
                </a:buClr>
              </a:pPr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7902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629605" y="514116"/>
            <a:ext cx="5884793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35709A46-4ADB-4D2E-835C-D70DEB913FB9}" type="slidenum">
              <a:rPr lang="zh-CN" altLang="en-US" smtClean="0">
                <a:solidFill>
                  <a:prstClr val="black"/>
                </a:solidFill>
              </a:rPr>
              <a:pPr>
                <a:buClr>
                  <a:srgbClr val="1F497D"/>
                </a:buClr>
              </a:pPr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790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7FD523-6A9D-431F-9006-8F984D4E0CCC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7FD523-6A9D-431F-9006-8F984D4E0CC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7FD523-6A9D-431F-9006-8F984D4E0CC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92071" indent="-192071">
              <a:lnSpc>
                <a:spcPct val="70000"/>
              </a:lnSpc>
            </a:pPr>
            <a:r>
              <a:rPr lang="en-US" sz="800" dirty="0" smtClean="0">
                <a:latin typeface="Arial" pitchFamily="34" charset="0"/>
              </a:rPr>
              <a:t>Schemas downside is:  not app transparent, no isolation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7FD523-6A9D-431F-9006-8F984D4E0CC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Template_Content 2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768803"/>
          </a:xfr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804347" y="1522101"/>
            <a:ext cx="8229600" cy="3062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1029231"/>
            <a:ext cx="8229600" cy="3048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5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Template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1716438"/>
            <a:ext cx="4284133" cy="2420477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1524" y="1156648"/>
            <a:ext cx="4291076" cy="5513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marL="119063" indent="-119063" algn="ctr">
              <a:defRPr/>
            </a:pPr>
            <a:endParaRPr lang="en-US" sz="4000" b="1" dirty="0">
              <a:solidFill>
                <a:srgbClr val="FFFFFF"/>
              </a:solidFill>
              <a:latin typeface="Arial" pitchFamily="-106" charset="0"/>
              <a:ea typeface="ＭＳ Ｐゴシック" pitchFamily="34" charset="-128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4318000" y="1156648"/>
            <a:ext cx="4825998" cy="2971800"/>
          </a:xfrm>
          <a:effectLst>
            <a:reflection blurRad="63500" stA="50000" endPos="7000" dir="5400000" sy="-100000" algn="bl" rotWithShape="0"/>
          </a:effectLst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753544" y="1859644"/>
            <a:ext cx="3131820" cy="213741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804346" y="1163620"/>
            <a:ext cx="3412068" cy="544351"/>
          </a:xfrm>
          <a:noFill/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0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Master Text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04346" y="245538"/>
            <a:ext cx="8221121" cy="770462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1" y="1716442"/>
            <a:ext cx="4284133" cy="2420477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524" y="1156652"/>
            <a:ext cx="4291076" cy="5513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marL="119063" indent="-119063" algn="ctr">
              <a:defRPr/>
            </a:pPr>
            <a:endParaRPr lang="en-US" sz="4000" b="1" dirty="0">
              <a:solidFill>
                <a:srgbClr val="FFFFFF"/>
              </a:solidFill>
              <a:latin typeface="Arial" pitchFamily="-106" charset="0"/>
              <a:ea typeface="ＭＳ Ｐゴシック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1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Template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1159938"/>
            <a:ext cx="9144000" cy="2971799"/>
          </a:xfrm>
          <a:prstGeom prst="rect">
            <a:avLst/>
          </a:prstGeom>
          <a:gradFill flip="none" rotWithShape="1">
            <a:gsLst>
              <a:gs pos="0">
                <a:srgbClr val="AA0000"/>
              </a:gs>
              <a:gs pos="10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 bwMode="white">
          <a:xfrm>
            <a:off x="797999" y="1422404"/>
            <a:ext cx="7617881" cy="1354667"/>
          </a:xfrm>
        </p:spPr>
        <p:txBody>
          <a:bodyPr lIns="0" tIns="0" rIns="0" bIns="0" anchor="t" anchorCtr="0">
            <a:normAutofit/>
          </a:bodyPr>
          <a:lstStyle>
            <a:lvl1pPr marL="114300" indent="-11430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899602" y="2844803"/>
            <a:ext cx="3994149" cy="443953"/>
          </a:xfrm>
          <a:noFill/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lang="en-US" sz="2000" b="1" kern="1200" cap="none" baseline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</a:pPr>
            <a:r>
              <a:rPr lang="en-US" dirty="0" smtClean="0"/>
              <a:t>Click to edit name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899602" y="3343623"/>
            <a:ext cx="3994149" cy="703448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lang="en-US" sz="1600" b="0" kern="1200" cap="none" baseline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</a:pPr>
            <a:r>
              <a:rPr lang="en-US" dirty="0" smtClean="0"/>
              <a:t>Click to edit title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1159938"/>
            <a:ext cx="9144000" cy="2971799"/>
          </a:xfrm>
          <a:prstGeom prst="rect">
            <a:avLst/>
          </a:prstGeom>
          <a:gradFill flip="none" rotWithShape="1">
            <a:gsLst>
              <a:gs pos="0">
                <a:srgbClr val="AA0000"/>
              </a:gs>
              <a:gs pos="10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9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Templat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1" y="1517907"/>
            <a:ext cx="2607406" cy="2488686"/>
          </a:xfrm>
          <a:noFill/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18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7" hasCustomPrompt="1"/>
          </p:nvPr>
        </p:nvSpPr>
        <p:spPr>
          <a:xfrm>
            <a:off x="3482976" y="1123950"/>
            <a:ext cx="5236560" cy="3284538"/>
          </a:xfrm>
        </p:spPr>
        <p:txBody>
          <a:bodyPr anchor="ctr" anchorCtr="1"/>
          <a:lstStyle>
            <a:lvl1pPr marL="60325" indent="0" algn="ctr">
              <a:buNone/>
              <a:defRPr/>
            </a:lvl1pPr>
          </a:lstStyle>
          <a:p>
            <a:r>
              <a:rPr lang="en-US" dirty="0" smtClean="0"/>
              <a:t>Insert Chart Here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770462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26"/>
          <p:cNvSpPr>
            <a:spLocks noChangeArrowheads="1"/>
          </p:cNvSpPr>
          <p:nvPr/>
        </p:nvSpPr>
        <p:spPr bwMode="auto">
          <a:xfrm flipH="1">
            <a:off x="3171825" y="1118350"/>
            <a:ext cx="27432" cy="315515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lIns="34281" tIns="17140" rIns="34281" bIns="17140" anchor="ctr"/>
          <a:lstStyle/>
          <a:p>
            <a:pPr lvl="0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5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Template_Corp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2103807" y="1774228"/>
            <a:ext cx="4936386" cy="1595045"/>
            <a:chOff x="2113332" y="1464413"/>
            <a:chExt cx="4936386" cy="1595045"/>
          </a:xfrm>
        </p:grpSpPr>
        <p:pic>
          <p:nvPicPr>
            <p:cNvPr id="6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332" y="1464413"/>
              <a:ext cx="4936386" cy="1595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034" descr="HSET_clr_rgb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1263" y="1700213"/>
              <a:ext cx="4179887" cy="1198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2103807" y="1774228"/>
            <a:ext cx="4936386" cy="1595045"/>
            <a:chOff x="2113332" y="1464413"/>
            <a:chExt cx="4936386" cy="1595045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332" y="1464413"/>
              <a:ext cx="4936386" cy="1595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34" descr="HSET_clr_rgb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1263" y="1700213"/>
              <a:ext cx="4179887" cy="1198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562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Template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O_signature_clr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3" y="1329097"/>
            <a:ext cx="7315200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 NOT USE_Instruc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02760" y="1571843"/>
            <a:ext cx="5030787" cy="1100723"/>
          </a:xfrm>
        </p:spPr>
        <p:txBody>
          <a:bodyPr anchor="t" anchorCtr="0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 </a:t>
            </a:r>
            <a:endParaRPr lang="en-US" dirty="0"/>
          </a:p>
        </p:txBody>
      </p:sp>
      <p:pic>
        <p:nvPicPr>
          <p:cNvPr id="4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138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 NOT USE_Instructi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347" y="1201839"/>
            <a:ext cx="8229600" cy="3564894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600" cy="770462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65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 NOT USE_Instruction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347" y="1201839"/>
            <a:ext cx="8229600" cy="3564894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600" cy="406396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48216"/>
            <a:ext cx="8229600" cy="3048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149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52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665" y="43161"/>
            <a:ext cx="2842842" cy="2649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665" y="514361"/>
            <a:ext cx="2826176" cy="11941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0"/>
          </p:nvPr>
        </p:nvSpPr>
        <p:spPr>
          <a:xfrm>
            <a:off x="152380" y="4914900"/>
            <a:ext cx="6854726" cy="114300"/>
          </a:xfrm>
          <a:prstGeom prst="rect">
            <a:avLst/>
          </a:prstGeom>
          <a:ln/>
        </p:spPr>
        <p:txBody>
          <a:bodyPr lIns="34281" tIns="17140" rIns="34281" bIns="1714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53826"/>
      </p:ext>
    </p:extLst>
  </p:cSld>
  <p:clrMapOvr>
    <a:masterClrMapping/>
  </p:clrMapOvr>
  <p:transition>
    <p:wipe dir="r"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Template_Content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4347" y="245538"/>
            <a:ext cx="8229586" cy="406395"/>
          </a:xfrm>
        </p:spPr>
        <p:txBody>
          <a:bodyPr anchor="t" anchorCtr="0"/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804347" y="1522101"/>
            <a:ext cx="8229600" cy="3062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48216"/>
            <a:ext cx="8229600" cy="3048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0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48216"/>
            <a:ext cx="8229600" cy="3048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05044"/>
      </p:ext>
    </p:extLst>
  </p:cSld>
  <p:clrMapOvr>
    <a:masterClrMapping/>
  </p:clrMapOvr>
  <p:transition spd="med"/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80486"/>
            <a:ext cx="8229600" cy="423784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0" y="919160"/>
            <a:ext cx="8229600" cy="3048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11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ew Template_Program 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1159938"/>
            <a:ext cx="9143998" cy="2980266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>
            <a:spLocks noGrp="1"/>
          </p:cNvSpPr>
          <p:nvPr userDrawn="1">
            <p:ph type="title"/>
          </p:nvPr>
        </p:nvSpPr>
        <p:spPr>
          <a:xfrm>
            <a:off x="804981" y="245538"/>
            <a:ext cx="7771752" cy="761995"/>
          </a:xfr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ln w="0"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3"/>
          </p:nvPr>
        </p:nvSpPr>
        <p:spPr>
          <a:xfrm>
            <a:off x="804981" y="1363132"/>
            <a:ext cx="7771752" cy="2616201"/>
          </a:xfrm>
        </p:spPr>
        <p:txBody>
          <a:bodyPr lIns="0" tIns="0"/>
          <a:lstStyle>
            <a:lvl1pPr marL="342900" indent="-342900">
              <a:lnSpc>
                <a:spcPct val="120000"/>
              </a:lnSpc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9"/>
          <p:cNvGrpSpPr/>
          <p:nvPr userDrawn="1"/>
        </p:nvGrpSpPr>
        <p:grpSpPr>
          <a:xfrm>
            <a:off x="0" y="4629150"/>
            <a:ext cx="9144000" cy="168275"/>
            <a:chOff x="0" y="4629150"/>
            <a:chExt cx="9144000" cy="168275"/>
          </a:xfrm>
        </p:grpSpPr>
        <p:pic>
          <p:nvPicPr>
            <p:cNvPr id="11" name="Picture 25" descr="Red B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12" name="Picture 20" descr="Oracle WHITE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Rectangle 12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4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Template_Content 2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47" y="245542"/>
            <a:ext cx="8229586" cy="768803"/>
          </a:xfr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804347" y="1522102"/>
            <a:ext cx="8229600" cy="3062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1029231"/>
            <a:ext cx="8229600" cy="3048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5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Template_Content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4347" y="245538"/>
            <a:ext cx="8229586" cy="406395"/>
          </a:xfrm>
        </p:spPr>
        <p:txBody>
          <a:bodyPr anchor="t" anchorCtr="0"/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804347" y="1522101"/>
            <a:ext cx="8229600" cy="306260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48216"/>
            <a:ext cx="8229600" cy="3048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0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Template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43598" y="0"/>
            <a:ext cx="3200402" cy="5143500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635000" dir="108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8" name="Picture 7" descr="O_signature_wht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2" y="253995"/>
            <a:ext cx="2148840" cy="662559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51484" y="1583267"/>
            <a:ext cx="5026449" cy="1230657"/>
          </a:xfrm>
        </p:spPr>
        <p:txBody>
          <a:bodyPr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 bwMode="white">
          <a:xfrm>
            <a:off x="450849" y="2914276"/>
            <a:ext cx="5027083" cy="1048124"/>
          </a:xfrm>
        </p:spPr>
        <p:txBody>
          <a:bodyPr lIns="0" tIns="0"/>
          <a:lstStyle>
            <a:lvl1pPr marL="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943600" y="0"/>
            <a:ext cx="3200400" cy="5143500"/>
          </a:xfr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anchor="ctr" anchorCtr="1"/>
          <a:lstStyle>
            <a:lvl1pPr marL="60325" indent="0">
              <a:buFontTx/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13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Template_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24964"/>
            <a:ext cx="9144000" cy="5168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24964"/>
            <a:ext cx="9144000" cy="4157107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O_signature_wht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2" y="253997"/>
            <a:ext cx="2148840" cy="66255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943598" y="-24964"/>
            <a:ext cx="3200402" cy="4157107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635000" dir="108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51485" y="1583267"/>
            <a:ext cx="5026448" cy="1230657"/>
          </a:xfrm>
        </p:spPr>
        <p:txBody>
          <a:bodyPr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 bwMode="white">
          <a:xfrm>
            <a:off x="450850" y="2914276"/>
            <a:ext cx="5027083" cy="1048124"/>
          </a:xfrm>
        </p:spPr>
        <p:txBody>
          <a:bodyPr lIns="0" tIns="0"/>
          <a:lstStyle>
            <a:lvl1pPr marL="0" marR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943600" y="-25398"/>
            <a:ext cx="3200400" cy="4157663"/>
          </a:xfr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ctr" anchorCtr="1">
            <a:noAutofit/>
          </a:bodyPr>
          <a:lstStyle>
            <a:lvl1pPr>
              <a:buFontTx/>
              <a:buNone/>
              <a:defRPr lang="en-US" baseline="0">
                <a:solidFill>
                  <a:schemeClr val="bg1"/>
                </a:solidFill>
              </a:defRPr>
            </a:lvl1pPr>
          </a:lstStyle>
          <a:p>
            <a:pPr marL="60325" lvl="0" indent="0">
              <a:buFontTx/>
              <a:buNone/>
            </a:pPr>
            <a:r>
              <a:rPr lang="en-US" dirty="0" smtClean="0"/>
              <a:t>Insert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8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Template_Graphic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02769" y="1571847"/>
            <a:ext cx="4709053" cy="1100723"/>
          </a:xfrm>
        </p:spPr>
        <p:txBody>
          <a:bodyPr anchor="t" anchorCtr="0"/>
          <a:lstStyle>
            <a:lvl1pPr>
              <a:defRPr sz="2800" b="1">
                <a:ln w="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text 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5715000" y="4"/>
            <a:ext cx="3429000" cy="4631267"/>
          </a:xfrm>
          <a:prstGeom prst="rect">
            <a:avLst/>
          </a:prstGeom>
          <a:gradFill flip="none" rotWithShape="1">
            <a:gsLst>
              <a:gs pos="100000">
                <a:srgbClr val="FF1414"/>
              </a:gs>
              <a:gs pos="0">
                <a:srgbClr val="AA0000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105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629154"/>
            <a:ext cx="9144000" cy="168275"/>
            <a:chOff x="0" y="4629150"/>
            <a:chExt cx="9144000" cy="168275"/>
          </a:xfrm>
        </p:grpSpPr>
        <p:pic>
          <p:nvPicPr>
            <p:cNvPr id="7" name="Picture 25" descr="Red B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8" name="Picture 20" descr="Oracle WHITE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Rectangle 8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5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Template_Image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5715000" y="4"/>
            <a:ext cx="3429000" cy="4631267"/>
          </a:xfrm>
          <a:prstGeom prst="rect">
            <a:avLst/>
          </a:prstGeom>
          <a:gradFill flip="none" rotWithShape="1">
            <a:gsLst>
              <a:gs pos="100000">
                <a:srgbClr val="F3F3F3"/>
              </a:gs>
              <a:gs pos="0">
                <a:srgbClr val="B3B3B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105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02761" y="1571847"/>
            <a:ext cx="4709040" cy="1100723"/>
          </a:xfr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ln w="0"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 </a:t>
            </a:r>
            <a:endParaRPr lang="en-US" dirty="0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715000" y="-2117"/>
            <a:ext cx="3429000" cy="4629150"/>
          </a:xfrm>
          <a:ln>
            <a:noFill/>
          </a:ln>
          <a:effectLst/>
        </p:spPr>
        <p:txBody>
          <a:bodyPr anchor="ctr" anchorCtr="0"/>
          <a:lstStyle>
            <a:lvl1pPr marL="0" indent="0" algn="ctr">
              <a:buNone/>
              <a:defRPr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629154"/>
            <a:ext cx="9144000" cy="168275"/>
            <a:chOff x="0" y="4629150"/>
            <a:chExt cx="9144000" cy="168275"/>
          </a:xfrm>
        </p:grpSpPr>
        <p:pic>
          <p:nvPicPr>
            <p:cNvPr id="7" name="Picture 25" descr="Red B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8" name="Picture 20" descr="Oracle WHITE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Rectangle 8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7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Template_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2" y="1159938"/>
            <a:ext cx="9144000" cy="2971800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4347" y="1459245"/>
            <a:ext cx="5029186" cy="2410019"/>
          </a:xfrm>
        </p:spPr>
        <p:txBody>
          <a:bodyPr anchor="t" anchorCtr="0">
            <a:noAutofit/>
          </a:bodyPr>
          <a:lstStyle>
            <a:lvl1pPr marL="0" marR="0" indent="0" algn="l" defTabSz="2286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 sz="4400" b="1" cap="all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TEXT</a:t>
            </a:r>
          </a:p>
          <a:p>
            <a:pPr marL="0" marR="0" lvl="0" indent="0" algn="l" defTabSz="2286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/>
            </a:pPr>
            <a:endParaRPr lang="en-US" dirty="0" smtClean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941225" y="0"/>
            <a:ext cx="3064933" cy="4629150"/>
          </a:xfrm>
          <a:ln>
            <a:noFill/>
          </a:ln>
          <a:effectLst/>
        </p:spPr>
        <p:txBody>
          <a:bodyPr anchor="ctr" anchorCtr="0"/>
          <a:lstStyle>
            <a:lvl1pPr marL="0" indent="0" algn="ctr">
              <a:buNone/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4629154"/>
            <a:ext cx="9144000" cy="168275"/>
            <a:chOff x="0" y="4629150"/>
            <a:chExt cx="9144000" cy="168275"/>
          </a:xfrm>
        </p:grpSpPr>
        <p:pic>
          <p:nvPicPr>
            <p:cNvPr id="11" name="Picture 25" descr="Red B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13" name="Picture 20" descr="Oracle WHITE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Rectangle 13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9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ew Template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43598" y="0"/>
            <a:ext cx="3200402" cy="5143500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635000" dir="108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8" name="Picture 7" descr="O_signature_wht_rg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2" y="253995"/>
            <a:ext cx="2148840" cy="662559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51484" y="1583267"/>
            <a:ext cx="5026449" cy="1230657"/>
          </a:xfrm>
        </p:spPr>
        <p:txBody>
          <a:bodyPr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 bwMode="white">
          <a:xfrm>
            <a:off x="450849" y="2914276"/>
            <a:ext cx="5027083" cy="1048124"/>
          </a:xfrm>
        </p:spPr>
        <p:txBody>
          <a:bodyPr lIns="0" tIns="0"/>
          <a:lstStyle>
            <a:lvl1pPr marL="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943600" y="0"/>
            <a:ext cx="3200400" cy="5143500"/>
          </a:xfr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anchor="ctr" anchorCtr="1"/>
          <a:lstStyle>
            <a:lvl1pPr marL="60325" indent="0">
              <a:buFontTx/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943598" y="0"/>
            <a:ext cx="3200402" cy="5143500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635000" dir="108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1" name="Picture 10" descr="O_signature_wht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2" y="253995"/>
            <a:ext cx="2148840" cy="66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3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Template_Announcement Key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90088" y="1159938"/>
            <a:ext cx="6153912" cy="2971800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36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443821" y="1430281"/>
            <a:ext cx="5369979" cy="2523657"/>
          </a:xfrm>
        </p:spPr>
        <p:txBody>
          <a:bodyPr anchor="t" anchorCtr="0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770462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6351" y="1159936"/>
            <a:ext cx="2944368" cy="2971800"/>
          </a:xfrm>
          <a:ln>
            <a:noFill/>
          </a:ln>
          <a:effectLst>
            <a:reflection stA="30000" endPos="4000" dir="5400000" sy="-100000" algn="bl" rotWithShape="0"/>
          </a:effectLst>
        </p:spPr>
        <p:txBody>
          <a:bodyPr anchor="ctr" anchorCtr="0"/>
          <a:lstStyle>
            <a:lvl1pPr marL="0" indent="0" algn="ctr">
              <a:buNone/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3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Template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1716442"/>
            <a:ext cx="4284133" cy="2420477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524" y="1156652"/>
            <a:ext cx="4291076" cy="5513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marL="119063" indent="-119063" algn="ctr">
              <a:defRPr/>
            </a:pPr>
            <a:endParaRPr lang="en-US" sz="4000" b="1" dirty="0">
              <a:solidFill>
                <a:srgbClr val="FFFFFF"/>
              </a:solidFill>
              <a:latin typeface="Arial" pitchFamily="-106" charset="0"/>
              <a:ea typeface="ＭＳ Ｐゴシック" pitchFamily="34" charset="-128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4318000" y="1156648"/>
            <a:ext cx="4825998" cy="2971800"/>
          </a:xfrm>
          <a:effectLst>
            <a:reflection blurRad="63500" stA="50000" endPos="7000" dir="5400000" sy="-100000" algn="bl" rotWithShape="0"/>
          </a:effectLst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753544" y="1859644"/>
            <a:ext cx="3131820" cy="213741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804346" y="1163624"/>
            <a:ext cx="3412068" cy="544351"/>
          </a:xfrm>
          <a:noFill/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0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Master Text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04354" y="245539"/>
            <a:ext cx="8221121" cy="770462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1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Template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1159938"/>
            <a:ext cx="9144000" cy="2971799"/>
          </a:xfrm>
          <a:prstGeom prst="rect">
            <a:avLst/>
          </a:prstGeom>
          <a:gradFill flip="none" rotWithShape="1">
            <a:gsLst>
              <a:gs pos="0">
                <a:srgbClr val="AA0000"/>
              </a:gs>
              <a:gs pos="10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 bwMode="white">
          <a:xfrm>
            <a:off x="797999" y="1422404"/>
            <a:ext cx="7617881" cy="1354667"/>
          </a:xfrm>
        </p:spPr>
        <p:txBody>
          <a:bodyPr lIns="0" tIns="0" rIns="0" bIns="0" anchor="t" anchorCtr="0">
            <a:normAutofit/>
          </a:bodyPr>
          <a:lstStyle>
            <a:lvl1pPr marL="114300" indent="-11430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899602" y="2844803"/>
            <a:ext cx="3994149" cy="443953"/>
          </a:xfrm>
          <a:noFill/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lang="en-US" sz="2000" b="1" kern="1200" cap="none" baseline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</a:pPr>
            <a:r>
              <a:rPr lang="en-US" dirty="0" smtClean="0"/>
              <a:t>Click to edit name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899602" y="3343623"/>
            <a:ext cx="3994149" cy="703448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lang="en-US" sz="1600" b="0" kern="1200" cap="none" baseline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</a:pPr>
            <a:r>
              <a:rPr lang="en-US" dirty="0" smtClean="0"/>
              <a:t>Click to edit title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9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Templat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1" y="1517907"/>
            <a:ext cx="2607406" cy="2488686"/>
          </a:xfrm>
          <a:noFill/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18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7" hasCustomPrompt="1"/>
          </p:nvPr>
        </p:nvSpPr>
        <p:spPr>
          <a:xfrm>
            <a:off x="3482976" y="1123950"/>
            <a:ext cx="5236560" cy="3284538"/>
          </a:xfrm>
        </p:spPr>
        <p:txBody>
          <a:bodyPr anchor="ctr" anchorCtr="1"/>
          <a:lstStyle>
            <a:lvl1pPr marL="60325" indent="0" algn="ctr">
              <a:buNone/>
              <a:defRPr/>
            </a:lvl1pPr>
          </a:lstStyle>
          <a:p>
            <a:r>
              <a:rPr lang="en-US" dirty="0" smtClean="0"/>
              <a:t>Insert Chart Here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04347" y="245539"/>
            <a:ext cx="8229586" cy="770462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5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 NOT USE_Instructi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347" y="1201839"/>
            <a:ext cx="8229600" cy="3564894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04347" y="245539"/>
            <a:ext cx="8229600" cy="770462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5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 NOT USE_Instruction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347" y="1201839"/>
            <a:ext cx="8229600" cy="3564894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600" cy="406396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48216"/>
            <a:ext cx="8229600" cy="3048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49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ew Template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768803"/>
          </a:xfr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5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643" y="1173914"/>
            <a:ext cx="5030787" cy="1100723"/>
          </a:xfr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ln w="0">
                  <a:noFill/>
                </a:ln>
                <a:solidFill>
                  <a:schemeClr val="tx2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 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498418" y="20"/>
            <a:ext cx="645582" cy="4631267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5943603" y="-2115"/>
            <a:ext cx="320041" cy="4631267"/>
          </a:xfrm>
          <a:prstGeom prst="rect">
            <a:avLst/>
          </a:prstGeom>
          <a:gradFill flip="none" rotWithShape="1">
            <a:gsLst>
              <a:gs pos="10000">
                <a:srgbClr val="FFFFFF"/>
              </a:gs>
              <a:gs pos="80000">
                <a:srgbClr val="B3B3B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263640" y="-2115"/>
            <a:ext cx="2234778" cy="4631267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263640" y="-2115"/>
            <a:ext cx="2234778" cy="4631267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105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5"/>
          <p:cNvGrpSpPr/>
          <p:nvPr userDrawn="1"/>
        </p:nvGrpSpPr>
        <p:grpSpPr>
          <a:xfrm>
            <a:off x="0" y="4629170"/>
            <a:ext cx="9144000" cy="168275"/>
            <a:chOff x="0" y="4629150"/>
            <a:chExt cx="9144000" cy="168275"/>
          </a:xfrm>
        </p:grpSpPr>
        <p:pic>
          <p:nvPicPr>
            <p:cNvPr id="7" name="Picture 25" descr="Red B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8" name="Picture 20" descr="Oracle WHITE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6258138" y="0"/>
            <a:ext cx="2240280" cy="4629150"/>
          </a:xfrm>
          <a:ln>
            <a:noFill/>
          </a:ln>
          <a:effectLst/>
        </p:spPr>
        <p:txBody>
          <a:bodyPr anchor="ctr" anchorCtr="0"/>
          <a:lstStyle>
            <a:lvl1pPr marL="0" indent="0" algn="ctr">
              <a:buNone/>
              <a:defRPr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97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0486"/>
            <a:ext cx="8229600" cy="42378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57200" y="1412032"/>
            <a:ext cx="8229600" cy="306260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0" y="919160"/>
            <a:ext cx="8229600" cy="3048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905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late Instruction, 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4530769"/>
            <a:ext cx="9144000" cy="356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1857"/>
            <a:ext cx="8229600" cy="2929889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80486"/>
            <a:ext cx="8229600" cy="423784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5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ew Template_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24964"/>
            <a:ext cx="9144000" cy="4157107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O_signature_wht_rg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2" y="253995"/>
            <a:ext cx="2148840" cy="6625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943598" y="-24964"/>
            <a:ext cx="3200402" cy="4157107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635000" dir="108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51485" y="1583267"/>
            <a:ext cx="5026448" cy="1230657"/>
          </a:xfrm>
        </p:spPr>
        <p:txBody>
          <a:bodyPr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 bwMode="white">
          <a:xfrm>
            <a:off x="450849" y="2914276"/>
            <a:ext cx="5027083" cy="1048124"/>
          </a:xfrm>
        </p:spPr>
        <p:txBody>
          <a:bodyPr lIns="0" tIns="0"/>
          <a:lstStyle>
            <a:lvl1pPr marL="0" marR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943600" y="-25400"/>
            <a:ext cx="3200400" cy="4157663"/>
          </a:xfr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ctr" anchorCtr="1">
            <a:noAutofit/>
          </a:bodyPr>
          <a:lstStyle>
            <a:lvl1pPr>
              <a:buFontTx/>
              <a:buNone/>
              <a:defRPr lang="en-US" baseline="0">
                <a:solidFill>
                  <a:schemeClr val="bg1"/>
                </a:solidFill>
              </a:defRPr>
            </a:lvl1pPr>
          </a:lstStyle>
          <a:p>
            <a:pPr marL="60325" lvl="0" indent="0">
              <a:buFontTx/>
              <a:buNone/>
            </a:pPr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24964"/>
            <a:ext cx="9144000" cy="5168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-24964"/>
            <a:ext cx="9144000" cy="4157107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O_signature_wht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2" y="253997"/>
            <a:ext cx="2148840" cy="66255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943598" y="-24964"/>
            <a:ext cx="3200402" cy="4157107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635000" dir="108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8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1" y="1200150"/>
            <a:ext cx="3692525" cy="325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0726" y="1200150"/>
            <a:ext cx="3692525" cy="325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9"/>
          <p:cNvSpPr>
            <a:spLocks noGrp="1" noChangeArrowheads="1"/>
          </p:cNvSpPr>
          <p:nvPr>
            <p:ph type="ftr" sz="quarter" idx="10"/>
          </p:nvPr>
        </p:nvSpPr>
        <p:spPr>
          <a:xfrm>
            <a:off x="152400" y="4914900"/>
            <a:ext cx="8839200" cy="114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mplate Instruction, 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4530769"/>
            <a:ext cx="9144000" cy="356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1857"/>
            <a:ext cx="8229600" cy="2929889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80486"/>
            <a:ext cx="8229600" cy="423784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5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Template_Content 2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768803"/>
          </a:xfr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804347" y="1522101"/>
            <a:ext cx="8229600" cy="3062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1029231"/>
            <a:ext cx="8229600" cy="3048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5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Template_Content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4347" y="245538"/>
            <a:ext cx="8229586" cy="406395"/>
          </a:xfrm>
        </p:spPr>
        <p:txBody>
          <a:bodyPr anchor="t" anchorCtr="0"/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804347" y="1522101"/>
            <a:ext cx="8229600" cy="3062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48216"/>
            <a:ext cx="8229600" cy="3048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20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ew Template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3598" y="0"/>
            <a:ext cx="3200402" cy="5143500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635000" dir="108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 descr="O_signature_wht_rg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2" y="253995"/>
            <a:ext cx="2148840" cy="662559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51484" y="1583267"/>
            <a:ext cx="5026449" cy="1230657"/>
          </a:xfrm>
        </p:spPr>
        <p:txBody>
          <a:bodyPr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 bwMode="white">
          <a:xfrm>
            <a:off x="450849" y="2914276"/>
            <a:ext cx="5027083" cy="1048124"/>
          </a:xfrm>
        </p:spPr>
        <p:txBody>
          <a:bodyPr lIns="0" tIns="0"/>
          <a:lstStyle>
            <a:lvl1pPr marL="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943600" y="0"/>
            <a:ext cx="3200400" cy="5143500"/>
          </a:xfr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anchor="ctr" anchorCtr="1"/>
          <a:lstStyle>
            <a:lvl1pPr marL="60325" indent="0">
              <a:buFontTx/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5943598" y="0"/>
            <a:ext cx="3200402" cy="5143500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635000" dir="108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descr="O_signature_wht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2" y="253995"/>
            <a:ext cx="2148840" cy="66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3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ew Template_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24964"/>
            <a:ext cx="9144000" cy="4157107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descr="O_signature_wht_rg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2" y="253995"/>
            <a:ext cx="2148840" cy="6625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943598" y="-24964"/>
            <a:ext cx="3200402" cy="4157107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635000" dir="108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51485" y="1583267"/>
            <a:ext cx="5026448" cy="1230657"/>
          </a:xfrm>
        </p:spPr>
        <p:txBody>
          <a:bodyPr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 bwMode="white">
          <a:xfrm>
            <a:off x="450849" y="2914276"/>
            <a:ext cx="5027083" cy="1048124"/>
          </a:xfrm>
        </p:spPr>
        <p:txBody>
          <a:bodyPr lIns="0" tIns="0"/>
          <a:lstStyle>
            <a:lvl1pPr marL="0" marR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943600" y="-25400"/>
            <a:ext cx="3200400" cy="4157663"/>
          </a:xfr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ctr" anchorCtr="1">
            <a:noAutofit/>
          </a:bodyPr>
          <a:lstStyle>
            <a:lvl1pPr>
              <a:buFontTx/>
              <a:buNone/>
              <a:defRPr lang="en-US" baseline="0">
                <a:solidFill>
                  <a:schemeClr val="bg1"/>
                </a:solidFill>
              </a:defRPr>
            </a:lvl1pPr>
          </a:lstStyle>
          <a:p>
            <a:pPr marL="60325" lvl="0" indent="0">
              <a:buFontTx/>
              <a:buNone/>
            </a:pPr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24964"/>
            <a:ext cx="9144000" cy="5168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-24964"/>
            <a:ext cx="9144000" cy="4157107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Picture 12" descr="O_signature_wht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2" y="253997"/>
            <a:ext cx="2148840" cy="66255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943598" y="-24964"/>
            <a:ext cx="3200402" cy="4157107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635000" dir="108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58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Template_Program 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" y="1159938"/>
            <a:ext cx="9143998" cy="2980266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04981" y="245538"/>
            <a:ext cx="7771752" cy="761995"/>
          </a:xfr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ln w="0"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81" y="1363132"/>
            <a:ext cx="7771752" cy="2616201"/>
          </a:xfrm>
        </p:spPr>
        <p:txBody>
          <a:bodyPr lIns="0" tIns="0"/>
          <a:lstStyle>
            <a:lvl1pPr marL="342900" indent="-342900">
              <a:lnSpc>
                <a:spcPct val="120000"/>
              </a:lnSpc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0" y="4629150"/>
            <a:ext cx="9144000" cy="168275"/>
            <a:chOff x="0" y="4629150"/>
            <a:chExt cx="9144000" cy="168275"/>
          </a:xfrm>
        </p:grpSpPr>
        <p:pic>
          <p:nvPicPr>
            <p:cNvPr id="11" name="Picture 25" descr="Red B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12" name="Picture 20" descr="Oracle WHITE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7"/>
          <p:cNvSpPr/>
          <p:nvPr userDrawn="1"/>
        </p:nvSpPr>
        <p:spPr>
          <a:xfrm>
            <a:off x="1" y="1159938"/>
            <a:ext cx="9143998" cy="2980266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04981" y="245538"/>
            <a:ext cx="7771752" cy="761995"/>
          </a:xfr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ln w="0"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81" y="1363132"/>
            <a:ext cx="7771752" cy="2616201"/>
          </a:xfrm>
        </p:spPr>
        <p:txBody>
          <a:bodyPr lIns="0" tIns="0"/>
          <a:lstStyle>
            <a:lvl1pPr marL="342900" indent="-342900">
              <a:lnSpc>
                <a:spcPct val="120000"/>
              </a:lnSpc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" name="Group 13"/>
          <p:cNvGrpSpPr/>
          <p:nvPr userDrawn="1"/>
        </p:nvGrpSpPr>
        <p:grpSpPr>
          <a:xfrm>
            <a:off x="0" y="4629150"/>
            <a:ext cx="9144000" cy="168275"/>
            <a:chOff x="0" y="4629150"/>
            <a:chExt cx="9144000" cy="168275"/>
          </a:xfrm>
        </p:grpSpPr>
        <p:pic>
          <p:nvPicPr>
            <p:cNvPr id="15" name="Picture 25" descr="Red B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16" name="Picture 20" descr="Oracle WHITE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Rectangle 17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14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Template_Graphic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02761" y="1571843"/>
            <a:ext cx="4709053" cy="1100723"/>
          </a:xfrm>
        </p:spPr>
        <p:txBody>
          <a:bodyPr anchor="t" anchorCtr="0"/>
          <a:lstStyle>
            <a:lvl1pPr>
              <a:defRPr sz="2800" b="1">
                <a:ln w="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text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715000" y="0"/>
            <a:ext cx="3429000" cy="4631267"/>
          </a:xfrm>
          <a:prstGeom prst="rect">
            <a:avLst/>
          </a:prstGeom>
          <a:gradFill flip="none" rotWithShape="1">
            <a:gsLst>
              <a:gs pos="100000">
                <a:srgbClr val="FF1414"/>
              </a:gs>
              <a:gs pos="0">
                <a:srgbClr val="AA0000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105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0" y="4629150"/>
            <a:ext cx="9144000" cy="168275"/>
            <a:chOff x="0" y="4629150"/>
            <a:chExt cx="9144000" cy="168275"/>
          </a:xfrm>
        </p:grpSpPr>
        <p:pic>
          <p:nvPicPr>
            <p:cNvPr id="7" name="Picture 25" descr="Red B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8" name="Picture 20" descr="Oracle WHITE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Rectangle 8"/>
          <p:cNvSpPr/>
          <p:nvPr userDrawn="1"/>
        </p:nvSpPr>
        <p:spPr>
          <a:xfrm>
            <a:off x="5715000" y="4"/>
            <a:ext cx="3429000" cy="4631267"/>
          </a:xfrm>
          <a:prstGeom prst="rect">
            <a:avLst/>
          </a:prstGeom>
          <a:gradFill flip="none" rotWithShape="1">
            <a:gsLst>
              <a:gs pos="100000">
                <a:srgbClr val="FF1414"/>
              </a:gs>
              <a:gs pos="0">
                <a:srgbClr val="AA0000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105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9"/>
          <p:cNvGrpSpPr/>
          <p:nvPr userDrawn="1"/>
        </p:nvGrpSpPr>
        <p:grpSpPr>
          <a:xfrm>
            <a:off x="0" y="4629154"/>
            <a:ext cx="9144000" cy="168275"/>
            <a:chOff x="0" y="4629150"/>
            <a:chExt cx="9144000" cy="168275"/>
          </a:xfrm>
        </p:grpSpPr>
        <p:pic>
          <p:nvPicPr>
            <p:cNvPr id="13" name="Picture 25" descr="Red B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14" name="Picture 20" descr="Oracle WHITE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Rectangle 14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55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Template_Image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715000" y="0"/>
            <a:ext cx="3429000" cy="4631267"/>
          </a:xfrm>
          <a:prstGeom prst="rect">
            <a:avLst/>
          </a:prstGeom>
          <a:gradFill flip="none" rotWithShape="1">
            <a:gsLst>
              <a:gs pos="100000">
                <a:srgbClr val="F3F3F3"/>
              </a:gs>
              <a:gs pos="0">
                <a:srgbClr val="B3B3B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105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02761" y="1571843"/>
            <a:ext cx="4709040" cy="1100723"/>
          </a:xfr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ln w="0"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 </a:t>
            </a:r>
            <a:endParaRPr lang="en-US" dirty="0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715000" y="-2117"/>
            <a:ext cx="3429000" cy="4629150"/>
          </a:xfrm>
          <a:ln>
            <a:noFill/>
          </a:ln>
          <a:effectLst/>
        </p:spPr>
        <p:txBody>
          <a:bodyPr anchor="ctr" anchorCtr="0"/>
          <a:lstStyle>
            <a:lvl1pPr marL="0" indent="0" algn="ctr">
              <a:buNone/>
              <a:defRPr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grpSp>
        <p:nvGrpSpPr>
          <p:cNvPr id="2" name="Group 5"/>
          <p:cNvGrpSpPr/>
          <p:nvPr/>
        </p:nvGrpSpPr>
        <p:grpSpPr>
          <a:xfrm>
            <a:off x="0" y="4629150"/>
            <a:ext cx="9144000" cy="168275"/>
            <a:chOff x="0" y="4629150"/>
            <a:chExt cx="9144000" cy="168275"/>
          </a:xfrm>
        </p:grpSpPr>
        <p:pic>
          <p:nvPicPr>
            <p:cNvPr id="7" name="Picture 25" descr="Red B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8" name="Picture 20" descr="Oracle WHITE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Rectangle 8"/>
          <p:cNvSpPr/>
          <p:nvPr userDrawn="1"/>
        </p:nvSpPr>
        <p:spPr>
          <a:xfrm>
            <a:off x="5715000" y="4"/>
            <a:ext cx="3429000" cy="4631267"/>
          </a:xfrm>
          <a:prstGeom prst="rect">
            <a:avLst/>
          </a:prstGeom>
          <a:gradFill flip="none" rotWithShape="1">
            <a:gsLst>
              <a:gs pos="100000">
                <a:srgbClr val="F3F3F3"/>
              </a:gs>
              <a:gs pos="0">
                <a:srgbClr val="B3B3B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105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11"/>
          <p:cNvGrpSpPr/>
          <p:nvPr userDrawn="1"/>
        </p:nvGrpSpPr>
        <p:grpSpPr>
          <a:xfrm>
            <a:off x="0" y="4629154"/>
            <a:ext cx="9144000" cy="168275"/>
            <a:chOff x="0" y="4629150"/>
            <a:chExt cx="9144000" cy="168275"/>
          </a:xfrm>
        </p:grpSpPr>
        <p:pic>
          <p:nvPicPr>
            <p:cNvPr id="13" name="Picture 25" descr="Red B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14" name="Picture 20" descr="Oracle WHITE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Rectangle 14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97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Template_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2" y="1159938"/>
            <a:ext cx="9144000" cy="2971800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4347" y="1459241"/>
            <a:ext cx="5029186" cy="2410019"/>
          </a:xfrm>
        </p:spPr>
        <p:txBody>
          <a:bodyPr anchor="t" anchorCtr="0">
            <a:noAutofit/>
          </a:bodyPr>
          <a:lstStyle>
            <a:lvl1pPr marL="0" marR="0" indent="0" algn="l" defTabSz="2286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 sz="4400" b="1" cap="all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TEXT</a:t>
            </a:r>
          </a:p>
          <a:p>
            <a:pPr marL="0" marR="0" lvl="0" indent="0" algn="l" defTabSz="2286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/>
            </a:pPr>
            <a:endParaRPr lang="en-US" dirty="0" smtClean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941222" y="0"/>
            <a:ext cx="3064933" cy="4629150"/>
          </a:xfrm>
          <a:ln>
            <a:noFill/>
          </a:ln>
          <a:effectLst/>
        </p:spPr>
        <p:txBody>
          <a:bodyPr anchor="ctr" anchorCtr="0"/>
          <a:lstStyle>
            <a:lvl1pPr marL="0" indent="0" algn="ctr">
              <a:buNone/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grpSp>
        <p:nvGrpSpPr>
          <p:cNvPr id="2" name="Group 8"/>
          <p:cNvGrpSpPr/>
          <p:nvPr/>
        </p:nvGrpSpPr>
        <p:grpSpPr>
          <a:xfrm>
            <a:off x="0" y="4629150"/>
            <a:ext cx="9144000" cy="168275"/>
            <a:chOff x="0" y="4629150"/>
            <a:chExt cx="9144000" cy="168275"/>
          </a:xfrm>
        </p:grpSpPr>
        <p:pic>
          <p:nvPicPr>
            <p:cNvPr id="11" name="Picture 25" descr="Red B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13" name="Picture 20" descr="Oracle WHITE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7"/>
          <p:cNvSpPr/>
          <p:nvPr userDrawn="1"/>
        </p:nvSpPr>
        <p:spPr>
          <a:xfrm>
            <a:off x="-2" y="1159938"/>
            <a:ext cx="9144000" cy="2971800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8"/>
          <p:cNvGrpSpPr/>
          <p:nvPr userDrawn="1"/>
        </p:nvGrpSpPr>
        <p:grpSpPr>
          <a:xfrm>
            <a:off x="0" y="4629154"/>
            <a:ext cx="9144000" cy="168275"/>
            <a:chOff x="0" y="4629150"/>
            <a:chExt cx="9144000" cy="168275"/>
          </a:xfrm>
        </p:grpSpPr>
        <p:pic>
          <p:nvPicPr>
            <p:cNvPr id="14" name="Picture 25" descr="Red B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16" name="Picture 20" descr="Oracle WHITE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" name="Rectangle 16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19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Template_Program 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" y="1159938"/>
            <a:ext cx="9143998" cy="2980266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04981" y="245538"/>
            <a:ext cx="7771752" cy="761995"/>
          </a:xfr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ln w="0"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81" y="1363132"/>
            <a:ext cx="7771752" cy="2616201"/>
          </a:xfrm>
        </p:spPr>
        <p:txBody>
          <a:bodyPr lIns="0" tIns="0"/>
          <a:lstStyle>
            <a:lvl1pPr marL="342900" indent="-342900">
              <a:lnSpc>
                <a:spcPct val="120000"/>
              </a:lnSpc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0" y="4629150"/>
            <a:ext cx="9144000" cy="168275"/>
            <a:chOff x="0" y="4629150"/>
            <a:chExt cx="9144000" cy="168275"/>
          </a:xfrm>
        </p:grpSpPr>
        <p:pic>
          <p:nvPicPr>
            <p:cNvPr id="11" name="Picture 25" descr="Red B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12" name="Picture 20" descr="Oracle WHITE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7"/>
          <p:cNvSpPr/>
          <p:nvPr userDrawn="1"/>
        </p:nvSpPr>
        <p:spPr>
          <a:xfrm>
            <a:off x="1" y="1159938"/>
            <a:ext cx="9143998" cy="2980266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04981" y="245538"/>
            <a:ext cx="7771752" cy="761995"/>
          </a:xfr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ln w="0"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81" y="1363132"/>
            <a:ext cx="7771752" cy="2616201"/>
          </a:xfrm>
        </p:spPr>
        <p:txBody>
          <a:bodyPr lIns="0" tIns="0"/>
          <a:lstStyle>
            <a:lvl1pPr marL="342900" indent="-342900">
              <a:lnSpc>
                <a:spcPct val="120000"/>
              </a:lnSpc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4629150"/>
            <a:ext cx="9144000" cy="168275"/>
            <a:chOff x="0" y="4629150"/>
            <a:chExt cx="9144000" cy="168275"/>
          </a:xfrm>
        </p:grpSpPr>
        <p:pic>
          <p:nvPicPr>
            <p:cNvPr id="15" name="Picture 25" descr="Red B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16" name="Picture 20" descr="Oracle WHITE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Rectangle 17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4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Template_Announcement Key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90088" y="1159938"/>
            <a:ext cx="6153912" cy="2971800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36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443821" y="1430281"/>
            <a:ext cx="5369979" cy="2523657"/>
          </a:xfrm>
        </p:spPr>
        <p:txBody>
          <a:bodyPr anchor="t" anchorCtr="0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770462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6351" y="1159936"/>
            <a:ext cx="2944368" cy="2971800"/>
          </a:xfrm>
          <a:ln>
            <a:noFill/>
          </a:ln>
          <a:effectLst>
            <a:reflection stA="30000" endPos="4000" dir="5400000" sy="-100000" algn="bl" rotWithShape="0"/>
          </a:effectLst>
        </p:spPr>
        <p:txBody>
          <a:bodyPr anchor="ctr" anchorCtr="0"/>
          <a:lstStyle>
            <a:lvl1pPr marL="0" indent="0" algn="ctr">
              <a:buNone/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990088" y="1159938"/>
            <a:ext cx="6153912" cy="2971800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36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43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Template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1716438"/>
            <a:ext cx="4284133" cy="2420477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524" y="1156648"/>
            <a:ext cx="4291076" cy="5513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marL="119063" indent="-119063" algn="ctr">
              <a:defRPr/>
            </a:pPr>
            <a:endParaRPr lang="en-US" sz="4000" b="1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4318000" y="1156648"/>
            <a:ext cx="4825998" cy="2971800"/>
          </a:xfrm>
          <a:effectLst>
            <a:reflection blurRad="63500" stA="50000" endPos="7000" dir="5400000" sy="-100000" algn="bl" rotWithShape="0"/>
          </a:effectLst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753544" y="1859644"/>
            <a:ext cx="3131820" cy="213741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804346" y="1163620"/>
            <a:ext cx="3412068" cy="544351"/>
          </a:xfrm>
          <a:noFill/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0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Master Text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04346" y="245538"/>
            <a:ext cx="8221121" cy="770462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1" y="1716442"/>
            <a:ext cx="4284133" cy="2420477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524" y="1156652"/>
            <a:ext cx="4291076" cy="5513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marL="119063" indent="-119063" algn="ctr">
              <a:defRPr/>
            </a:pPr>
            <a:endParaRPr lang="en-US" sz="4000" b="1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71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Template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1159938"/>
            <a:ext cx="9144000" cy="2971799"/>
          </a:xfrm>
          <a:prstGeom prst="rect">
            <a:avLst/>
          </a:prstGeom>
          <a:gradFill flip="none" rotWithShape="1">
            <a:gsLst>
              <a:gs pos="0">
                <a:srgbClr val="AA0000"/>
              </a:gs>
              <a:gs pos="10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 bwMode="white">
          <a:xfrm>
            <a:off x="797999" y="1422404"/>
            <a:ext cx="7617881" cy="1354667"/>
          </a:xfrm>
        </p:spPr>
        <p:txBody>
          <a:bodyPr lIns="0" tIns="0" rIns="0" bIns="0" anchor="t" anchorCtr="0">
            <a:normAutofit/>
          </a:bodyPr>
          <a:lstStyle>
            <a:lvl1pPr marL="114300" indent="-11430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899602" y="2844803"/>
            <a:ext cx="3994149" cy="443953"/>
          </a:xfrm>
          <a:noFill/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lang="en-US" sz="2000" b="1" kern="1200" cap="none" baseline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</a:pPr>
            <a:r>
              <a:rPr lang="en-US" dirty="0" smtClean="0"/>
              <a:t>Click to edit name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899602" y="3343623"/>
            <a:ext cx="3994149" cy="703448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lang="en-US" sz="1600" b="0" kern="1200" cap="none" baseline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</a:pPr>
            <a:r>
              <a:rPr lang="en-US" dirty="0" smtClean="0"/>
              <a:t>Click to edit title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1159938"/>
            <a:ext cx="9144000" cy="2971799"/>
          </a:xfrm>
          <a:prstGeom prst="rect">
            <a:avLst/>
          </a:prstGeom>
          <a:gradFill flip="none" rotWithShape="1">
            <a:gsLst>
              <a:gs pos="0">
                <a:srgbClr val="AA0000"/>
              </a:gs>
              <a:gs pos="10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29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Templat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1" y="1517907"/>
            <a:ext cx="2607406" cy="2488686"/>
          </a:xfrm>
          <a:noFill/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18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7" hasCustomPrompt="1"/>
          </p:nvPr>
        </p:nvSpPr>
        <p:spPr>
          <a:xfrm>
            <a:off x="3482976" y="1123950"/>
            <a:ext cx="5236560" cy="3284538"/>
          </a:xfrm>
        </p:spPr>
        <p:txBody>
          <a:bodyPr anchor="ctr" anchorCtr="1"/>
          <a:lstStyle>
            <a:lvl1pPr marL="60325" indent="0" algn="ctr">
              <a:buNone/>
              <a:defRPr/>
            </a:lvl1pPr>
          </a:lstStyle>
          <a:p>
            <a:r>
              <a:rPr lang="en-US" dirty="0" smtClean="0"/>
              <a:t>Insert Chart Here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770462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26"/>
          <p:cNvSpPr>
            <a:spLocks noChangeArrowheads="1"/>
          </p:cNvSpPr>
          <p:nvPr/>
        </p:nvSpPr>
        <p:spPr bwMode="auto">
          <a:xfrm flipH="1">
            <a:off x="3171825" y="1118350"/>
            <a:ext cx="27432" cy="315515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lIns="34281" tIns="17140" rIns="34281" bIns="17140" anchor="ctr"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55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Template_Corp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"/>
          <p:cNvGrpSpPr/>
          <p:nvPr/>
        </p:nvGrpSpPr>
        <p:grpSpPr>
          <a:xfrm>
            <a:off x="2103807" y="1774228"/>
            <a:ext cx="4936386" cy="1595045"/>
            <a:chOff x="2113332" y="1464413"/>
            <a:chExt cx="4936386" cy="1595045"/>
          </a:xfrm>
        </p:grpSpPr>
        <p:pic>
          <p:nvPicPr>
            <p:cNvPr id="6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332" y="1464413"/>
              <a:ext cx="4936386" cy="1595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034" descr="HSET_clr_rgb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1263" y="1700213"/>
              <a:ext cx="4179887" cy="1198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8"/>
          <p:cNvGrpSpPr/>
          <p:nvPr userDrawn="1"/>
        </p:nvGrpSpPr>
        <p:grpSpPr>
          <a:xfrm>
            <a:off x="2103807" y="1774228"/>
            <a:ext cx="4936386" cy="1595045"/>
            <a:chOff x="2113332" y="1464413"/>
            <a:chExt cx="4936386" cy="1595045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332" y="1464413"/>
              <a:ext cx="4936386" cy="1595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34" descr="HSET_clr_rgb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1263" y="1700213"/>
              <a:ext cx="4179887" cy="1198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562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Template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O_signature_clr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3" y="1329097"/>
            <a:ext cx="7315200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 NOT USE_Instruc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02760" y="1571843"/>
            <a:ext cx="5030787" cy="1100723"/>
          </a:xfrm>
        </p:spPr>
        <p:txBody>
          <a:bodyPr anchor="t" anchorCtr="0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 </a:t>
            </a:r>
            <a:endParaRPr lang="en-US" dirty="0"/>
          </a:p>
        </p:txBody>
      </p:sp>
      <p:pic>
        <p:nvPicPr>
          <p:cNvPr id="4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138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 NOT USE_Instructi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347" y="1201839"/>
            <a:ext cx="8229600" cy="3564894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600" cy="770462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65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 NOT USE_Instruction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347" y="1201839"/>
            <a:ext cx="8229600" cy="3564894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600" cy="406396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48216"/>
            <a:ext cx="8229600" cy="3048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149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665" y="43161"/>
            <a:ext cx="2842842" cy="2649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665" y="514361"/>
            <a:ext cx="2826176" cy="11941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0"/>
          </p:nvPr>
        </p:nvSpPr>
        <p:spPr>
          <a:xfrm>
            <a:off x="152380" y="4914900"/>
            <a:ext cx="6854726" cy="114300"/>
          </a:xfrm>
          <a:prstGeom prst="rect">
            <a:avLst/>
          </a:prstGeom>
          <a:ln/>
        </p:spPr>
        <p:txBody>
          <a:bodyPr lIns="34281" tIns="17140" rIns="34281" bIns="1714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453826"/>
      </p:ext>
    </p:extLst>
  </p:cSld>
  <p:clrMapOvr>
    <a:masterClrMapping/>
  </p:clrMapOvr>
  <p:transition>
    <p:wipe dir="r"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Template_Graphic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02761" y="1571843"/>
            <a:ext cx="4709053" cy="1100723"/>
          </a:xfrm>
        </p:spPr>
        <p:txBody>
          <a:bodyPr anchor="t" anchorCtr="0"/>
          <a:lstStyle>
            <a:lvl1pPr>
              <a:defRPr sz="2800" b="1">
                <a:ln w="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text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715000" y="0"/>
            <a:ext cx="3429000" cy="4631267"/>
          </a:xfrm>
          <a:prstGeom prst="rect">
            <a:avLst/>
          </a:prstGeom>
          <a:gradFill flip="none" rotWithShape="1">
            <a:gsLst>
              <a:gs pos="100000">
                <a:srgbClr val="FF1414"/>
              </a:gs>
              <a:gs pos="0">
                <a:srgbClr val="AA0000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105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5"/>
          <p:cNvGrpSpPr/>
          <p:nvPr/>
        </p:nvGrpSpPr>
        <p:grpSpPr>
          <a:xfrm>
            <a:off x="0" y="4629150"/>
            <a:ext cx="9144000" cy="168275"/>
            <a:chOff x="0" y="4629150"/>
            <a:chExt cx="9144000" cy="168275"/>
          </a:xfrm>
        </p:grpSpPr>
        <p:pic>
          <p:nvPicPr>
            <p:cNvPr id="7" name="Picture 25" descr="Red B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8" name="Picture 20" descr="Oracle WHITE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Rectangle 8"/>
          <p:cNvSpPr/>
          <p:nvPr userDrawn="1"/>
        </p:nvSpPr>
        <p:spPr>
          <a:xfrm>
            <a:off x="5715000" y="4"/>
            <a:ext cx="3429000" cy="4631267"/>
          </a:xfrm>
          <a:prstGeom prst="rect">
            <a:avLst/>
          </a:prstGeom>
          <a:gradFill flip="none" rotWithShape="1">
            <a:gsLst>
              <a:gs pos="100000">
                <a:srgbClr val="FF1414"/>
              </a:gs>
              <a:gs pos="0">
                <a:srgbClr val="AA0000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105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4629154"/>
            <a:ext cx="9144000" cy="168275"/>
            <a:chOff x="0" y="4629150"/>
            <a:chExt cx="9144000" cy="168275"/>
          </a:xfrm>
        </p:grpSpPr>
        <p:pic>
          <p:nvPicPr>
            <p:cNvPr id="13" name="Picture 25" descr="Red B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14" name="Picture 20" descr="Oracle WHITE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Rectangle 14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5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48216"/>
            <a:ext cx="8229600" cy="3048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105044"/>
      </p:ext>
    </p:extLst>
  </p:cSld>
  <p:clrMapOvr>
    <a:masterClrMapping/>
  </p:clrMapOvr>
  <p:transition spd="med"/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571" y="203575"/>
            <a:ext cx="8132762" cy="431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8038" y="1529395"/>
            <a:ext cx="7910512" cy="2932008"/>
          </a:xfr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defRPr sz="1800"/>
            </a:lvl2pPr>
            <a:lvl3pPr>
              <a:buClr>
                <a:schemeClr val="accent1"/>
              </a:buClr>
              <a:defRPr sz="1800"/>
            </a:lvl3pPr>
            <a:lvl4pPr>
              <a:defRPr sz="1800"/>
            </a:lvl4pPr>
            <a:lvl5pPr>
              <a:buClr>
                <a:schemeClr val="accent1"/>
              </a:buClr>
              <a:defRPr sz="18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571" y="644354"/>
            <a:ext cx="8139112" cy="318691"/>
          </a:xfrm>
        </p:spPr>
        <p:txBody>
          <a:bodyPr/>
          <a:lstStyle>
            <a:lvl1pPr marL="0" indent="0">
              <a:buNone/>
              <a:defRPr sz="2000">
                <a:solidFill>
                  <a:srgbClr val="FF0000"/>
                </a:solidFill>
              </a:defRPr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85508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Template_Content 2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47" y="245542"/>
            <a:ext cx="8229586" cy="768803"/>
          </a:xfr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804347" y="1522102"/>
            <a:ext cx="8229600" cy="3062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1029231"/>
            <a:ext cx="8229600" cy="3048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5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Template_Content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4347" y="245538"/>
            <a:ext cx="8229586" cy="406395"/>
          </a:xfrm>
        </p:spPr>
        <p:txBody>
          <a:bodyPr anchor="t" anchorCtr="0"/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804347" y="1522101"/>
            <a:ext cx="8229600" cy="306260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48216"/>
            <a:ext cx="8229600" cy="3048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20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Template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943598" y="0"/>
            <a:ext cx="3200402" cy="5143500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635000" dir="108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 descr="O_signature_wht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2" y="253995"/>
            <a:ext cx="2148840" cy="662559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51484" y="1583267"/>
            <a:ext cx="5026449" cy="1230657"/>
          </a:xfrm>
        </p:spPr>
        <p:txBody>
          <a:bodyPr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 bwMode="white">
          <a:xfrm>
            <a:off x="450849" y="2914276"/>
            <a:ext cx="5027083" cy="1048124"/>
          </a:xfrm>
        </p:spPr>
        <p:txBody>
          <a:bodyPr lIns="0" tIns="0"/>
          <a:lstStyle>
            <a:lvl1pPr marL="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943600" y="0"/>
            <a:ext cx="3200400" cy="5143500"/>
          </a:xfr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anchor="ctr" anchorCtr="1"/>
          <a:lstStyle>
            <a:lvl1pPr marL="60325" indent="0">
              <a:buFontTx/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13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Template_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24964"/>
            <a:ext cx="9144000" cy="5168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-24964"/>
            <a:ext cx="9144000" cy="4157107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descr="O_signature_wht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2" y="253997"/>
            <a:ext cx="2148840" cy="66255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943598" y="-24964"/>
            <a:ext cx="3200402" cy="4157107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635000" dir="108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51485" y="1583267"/>
            <a:ext cx="5026448" cy="1230657"/>
          </a:xfrm>
        </p:spPr>
        <p:txBody>
          <a:bodyPr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 bwMode="white">
          <a:xfrm>
            <a:off x="450850" y="2914276"/>
            <a:ext cx="5027083" cy="1048124"/>
          </a:xfrm>
        </p:spPr>
        <p:txBody>
          <a:bodyPr lIns="0" tIns="0"/>
          <a:lstStyle>
            <a:lvl1pPr marL="0" marR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943600" y="-25398"/>
            <a:ext cx="3200400" cy="4157663"/>
          </a:xfr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ctr" anchorCtr="1">
            <a:noAutofit/>
          </a:bodyPr>
          <a:lstStyle>
            <a:lvl1pPr>
              <a:buFontTx/>
              <a:buNone/>
              <a:defRPr lang="en-US" baseline="0">
                <a:solidFill>
                  <a:schemeClr val="bg1"/>
                </a:solidFill>
              </a:defRPr>
            </a:lvl1pPr>
          </a:lstStyle>
          <a:p>
            <a:pPr marL="60325" lvl="0" indent="0">
              <a:buFontTx/>
              <a:buNone/>
            </a:pPr>
            <a:r>
              <a:rPr lang="en-US" dirty="0" smtClean="0"/>
              <a:t>Insert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8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Template_Graphic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02769" y="1571847"/>
            <a:ext cx="4709053" cy="1100723"/>
          </a:xfrm>
        </p:spPr>
        <p:txBody>
          <a:bodyPr anchor="t" anchorCtr="0"/>
          <a:lstStyle>
            <a:lvl1pPr>
              <a:defRPr sz="2800" b="1">
                <a:ln w="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text 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5715000" y="4"/>
            <a:ext cx="3429000" cy="4631267"/>
          </a:xfrm>
          <a:prstGeom prst="rect">
            <a:avLst/>
          </a:prstGeom>
          <a:gradFill flip="none" rotWithShape="1">
            <a:gsLst>
              <a:gs pos="100000">
                <a:srgbClr val="FF1414"/>
              </a:gs>
              <a:gs pos="0">
                <a:srgbClr val="AA0000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105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" name="Group 5"/>
          <p:cNvGrpSpPr/>
          <p:nvPr userDrawn="1"/>
        </p:nvGrpSpPr>
        <p:grpSpPr>
          <a:xfrm>
            <a:off x="0" y="4629154"/>
            <a:ext cx="9144000" cy="168275"/>
            <a:chOff x="0" y="4629150"/>
            <a:chExt cx="9144000" cy="168275"/>
          </a:xfrm>
        </p:grpSpPr>
        <p:pic>
          <p:nvPicPr>
            <p:cNvPr id="7" name="Picture 25" descr="Red B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8" name="Picture 20" descr="Oracle WHITE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Rectangle 8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55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Template_Image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5715000" y="4"/>
            <a:ext cx="3429000" cy="4631267"/>
          </a:xfrm>
          <a:prstGeom prst="rect">
            <a:avLst/>
          </a:prstGeom>
          <a:gradFill flip="none" rotWithShape="1">
            <a:gsLst>
              <a:gs pos="100000">
                <a:srgbClr val="F3F3F3"/>
              </a:gs>
              <a:gs pos="0">
                <a:srgbClr val="B3B3B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105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02761" y="1571847"/>
            <a:ext cx="4709040" cy="1100723"/>
          </a:xfr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ln w="0"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 </a:t>
            </a:r>
            <a:endParaRPr lang="en-US" dirty="0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715000" y="-2117"/>
            <a:ext cx="3429000" cy="4629150"/>
          </a:xfrm>
          <a:ln>
            <a:noFill/>
          </a:ln>
          <a:effectLst/>
        </p:spPr>
        <p:txBody>
          <a:bodyPr anchor="ctr" anchorCtr="0"/>
          <a:lstStyle>
            <a:lvl1pPr marL="0" indent="0" algn="ctr">
              <a:buNone/>
              <a:defRPr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grpSp>
        <p:nvGrpSpPr>
          <p:cNvPr id="2" name="Group 5"/>
          <p:cNvGrpSpPr/>
          <p:nvPr userDrawn="1"/>
        </p:nvGrpSpPr>
        <p:grpSpPr>
          <a:xfrm>
            <a:off x="0" y="4629154"/>
            <a:ext cx="9144000" cy="168275"/>
            <a:chOff x="0" y="4629150"/>
            <a:chExt cx="9144000" cy="168275"/>
          </a:xfrm>
        </p:grpSpPr>
        <p:pic>
          <p:nvPicPr>
            <p:cNvPr id="7" name="Picture 25" descr="Red B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8" name="Picture 20" descr="Oracle WHITE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Rectangle 8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97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Template_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2" y="1159938"/>
            <a:ext cx="9144000" cy="2971800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4347" y="1459245"/>
            <a:ext cx="5029186" cy="2410019"/>
          </a:xfrm>
        </p:spPr>
        <p:txBody>
          <a:bodyPr anchor="t" anchorCtr="0">
            <a:noAutofit/>
          </a:bodyPr>
          <a:lstStyle>
            <a:lvl1pPr marL="0" marR="0" indent="0" algn="l" defTabSz="2286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 sz="4400" b="1" cap="all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TEXT</a:t>
            </a:r>
          </a:p>
          <a:p>
            <a:pPr marL="0" marR="0" lvl="0" indent="0" algn="l" defTabSz="2286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/>
            </a:pPr>
            <a:endParaRPr lang="en-US" dirty="0" smtClean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941225" y="0"/>
            <a:ext cx="3064933" cy="4629150"/>
          </a:xfrm>
          <a:ln>
            <a:noFill/>
          </a:ln>
          <a:effectLst/>
        </p:spPr>
        <p:txBody>
          <a:bodyPr anchor="ctr" anchorCtr="0"/>
          <a:lstStyle>
            <a:lvl1pPr marL="0" indent="0" algn="ctr">
              <a:buNone/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grpSp>
        <p:nvGrpSpPr>
          <p:cNvPr id="2" name="Group 8"/>
          <p:cNvGrpSpPr/>
          <p:nvPr userDrawn="1"/>
        </p:nvGrpSpPr>
        <p:grpSpPr>
          <a:xfrm>
            <a:off x="0" y="4629154"/>
            <a:ext cx="9144000" cy="168275"/>
            <a:chOff x="0" y="4629150"/>
            <a:chExt cx="9144000" cy="168275"/>
          </a:xfrm>
        </p:grpSpPr>
        <p:pic>
          <p:nvPicPr>
            <p:cNvPr id="11" name="Picture 25" descr="Red B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13" name="Picture 20" descr="Oracle WHITE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Rectangle 13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19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Template_Announcement Key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90088" y="1159938"/>
            <a:ext cx="6153912" cy="2971800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36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443821" y="1430281"/>
            <a:ext cx="5369979" cy="2523657"/>
          </a:xfrm>
        </p:spPr>
        <p:txBody>
          <a:bodyPr anchor="t" anchorCtr="0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770462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6351" y="1159936"/>
            <a:ext cx="2944368" cy="2971800"/>
          </a:xfrm>
          <a:ln>
            <a:noFill/>
          </a:ln>
          <a:effectLst>
            <a:reflection stA="30000" endPos="4000" dir="5400000" sy="-100000" algn="bl" rotWithShape="0"/>
          </a:effectLst>
        </p:spPr>
        <p:txBody>
          <a:bodyPr anchor="ctr" anchorCtr="0"/>
          <a:lstStyle>
            <a:lvl1pPr marL="0" indent="0" algn="ctr">
              <a:buNone/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43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Template_Image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715000" y="0"/>
            <a:ext cx="3429000" cy="4631267"/>
          </a:xfrm>
          <a:prstGeom prst="rect">
            <a:avLst/>
          </a:prstGeom>
          <a:gradFill flip="none" rotWithShape="1">
            <a:gsLst>
              <a:gs pos="100000">
                <a:srgbClr val="F3F3F3"/>
              </a:gs>
              <a:gs pos="0">
                <a:srgbClr val="B3B3B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105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02761" y="1571843"/>
            <a:ext cx="4709040" cy="1100723"/>
          </a:xfr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ln w="0"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 </a:t>
            </a:r>
            <a:endParaRPr lang="en-US" dirty="0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715000" y="-2117"/>
            <a:ext cx="3429000" cy="4629150"/>
          </a:xfrm>
          <a:ln>
            <a:noFill/>
          </a:ln>
          <a:effectLst/>
        </p:spPr>
        <p:txBody>
          <a:bodyPr anchor="ctr" anchorCtr="0"/>
          <a:lstStyle>
            <a:lvl1pPr marL="0" indent="0" algn="ctr">
              <a:buNone/>
              <a:defRPr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grpSp>
        <p:nvGrpSpPr>
          <p:cNvPr id="2" name="Group 5"/>
          <p:cNvGrpSpPr/>
          <p:nvPr/>
        </p:nvGrpSpPr>
        <p:grpSpPr>
          <a:xfrm>
            <a:off x="0" y="4629150"/>
            <a:ext cx="9144000" cy="168275"/>
            <a:chOff x="0" y="4629150"/>
            <a:chExt cx="9144000" cy="168275"/>
          </a:xfrm>
        </p:grpSpPr>
        <p:pic>
          <p:nvPicPr>
            <p:cNvPr id="7" name="Picture 25" descr="Red B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8" name="Picture 20" descr="Oracle WHITE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Rectangle 8"/>
          <p:cNvSpPr/>
          <p:nvPr userDrawn="1"/>
        </p:nvSpPr>
        <p:spPr>
          <a:xfrm>
            <a:off x="5715000" y="4"/>
            <a:ext cx="3429000" cy="4631267"/>
          </a:xfrm>
          <a:prstGeom prst="rect">
            <a:avLst/>
          </a:prstGeom>
          <a:gradFill flip="none" rotWithShape="1">
            <a:gsLst>
              <a:gs pos="100000">
                <a:srgbClr val="F3F3F3"/>
              </a:gs>
              <a:gs pos="0">
                <a:srgbClr val="B3B3B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105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4629154"/>
            <a:ext cx="9144000" cy="168275"/>
            <a:chOff x="0" y="4629150"/>
            <a:chExt cx="9144000" cy="168275"/>
          </a:xfrm>
        </p:grpSpPr>
        <p:pic>
          <p:nvPicPr>
            <p:cNvPr id="13" name="Picture 25" descr="Red B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14" name="Picture 20" descr="Oracle WHITE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Rectangle 14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7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Template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1716442"/>
            <a:ext cx="4284133" cy="2420477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524" y="1156652"/>
            <a:ext cx="4291076" cy="5513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marL="119063" indent="-119063" algn="ctr">
              <a:defRPr/>
            </a:pPr>
            <a:endParaRPr lang="en-US" sz="4000" b="1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4318000" y="1156648"/>
            <a:ext cx="4825998" cy="2971800"/>
          </a:xfrm>
          <a:effectLst>
            <a:reflection blurRad="63500" stA="50000" endPos="7000" dir="5400000" sy="-100000" algn="bl" rotWithShape="0"/>
          </a:effectLst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753544" y="1859644"/>
            <a:ext cx="3131820" cy="213741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804346" y="1163624"/>
            <a:ext cx="3412068" cy="544351"/>
          </a:xfrm>
          <a:noFill/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0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Master Text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04354" y="245539"/>
            <a:ext cx="8221121" cy="770462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71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Template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1159938"/>
            <a:ext cx="9144000" cy="2971799"/>
          </a:xfrm>
          <a:prstGeom prst="rect">
            <a:avLst/>
          </a:prstGeom>
          <a:gradFill flip="none" rotWithShape="1">
            <a:gsLst>
              <a:gs pos="0">
                <a:srgbClr val="AA0000"/>
              </a:gs>
              <a:gs pos="10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 bwMode="white">
          <a:xfrm>
            <a:off x="797999" y="1422404"/>
            <a:ext cx="7617881" cy="1354667"/>
          </a:xfrm>
        </p:spPr>
        <p:txBody>
          <a:bodyPr lIns="0" tIns="0" rIns="0" bIns="0" anchor="t" anchorCtr="0">
            <a:normAutofit/>
          </a:bodyPr>
          <a:lstStyle>
            <a:lvl1pPr marL="114300" indent="-11430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899602" y="2844803"/>
            <a:ext cx="3994149" cy="443953"/>
          </a:xfrm>
          <a:noFill/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lang="en-US" sz="2000" b="1" kern="1200" cap="none" baseline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</a:pPr>
            <a:r>
              <a:rPr lang="en-US" dirty="0" smtClean="0"/>
              <a:t>Click to edit name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899602" y="3343623"/>
            <a:ext cx="3994149" cy="703448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lang="en-US" sz="1600" b="0" kern="1200" cap="none" baseline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</a:pPr>
            <a:r>
              <a:rPr lang="en-US" dirty="0" smtClean="0"/>
              <a:t>Click to edit title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29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Templat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1" y="1517907"/>
            <a:ext cx="2607406" cy="2488686"/>
          </a:xfrm>
          <a:noFill/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18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7" hasCustomPrompt="1"/>
          </p:nvPr>
        </p:nvSpPr>
        <p:spPr>
          <a:xfrm>
            <a:off x="3482976" y="1123950"/>
            <a:ext cx="5236560" cy="3284538"/>
          </a:xfrm>
        </p:spPr>
        <p:txBody>
          <a:bodyPr anchor="ctr" anchorCtr="1"/>
          <a:lstStyle>
            <a:lvl1pPr marL="60325" indent="0" algn="ctr">
              <a:buNone/>
              <a:defRPr/>
            </a:lvl1pPr>
          </a:lstStyle>
          <a:p>
            <a:r>
              <a:rPr lang="en-US" dirty="0" smtClean="0"/>
              <a:t>Insert Chart Here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04347" y="245539"/>
            <a:ext cx="8229586" cy="770462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55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 NOT USE_Instructi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347" y="1201839"/>
            <a:ext cx="8229600" cy="3564894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04347" y="245539"/>
            <a:ext cx="8229600" cy="770462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5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 NOT USE_Instruction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347" y="1201839"/>
            <a:ext cx="8229600" cy="3564894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600" cy="406396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48216"/>
            <a:ext cx="8229600" cy="3048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49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ew Template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768803"/>
          </a:xfr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5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1167596"/>
            <a:ext cx="7772400" cy="433871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47464" y="1653648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10925" y="4847780"/>
            <a:ext cx="4067880" cy="216024"/>
            <a:chOff x="64" y="5823182"/>
            <a:chExt cx="4067880" cy="288032"/>
          </a:xfrm>
        </p:grpSpPr>
        <p:sp>
          <p:nvSpPr>
            <p:cNvPr id="8" name="矩形 7"/>
            <p:cNvSpPr/>
            <p:nvPr/>
          </p:nvSpPr>
          <p:spPr>
            <a:xfrm>
              <a:off x="64" y="5823182"/>
              <a:ext cx="2411696" cy="288032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ctr"/>
            <a:lstStyle/>
            <a:p>
              <a:pPr algn="ctr" defTabSz="914306"/>
              <a:r>
                <a:rPr lang="zh-CN" altLang="en-US" sz="1400" b="1" dirty="0" smtClean="0">
                  <a:solidFill>
                    <a:prstClr val="white"/>
                  </a:solidFill>
                  <a:latin typeface="微软雅黑" pitchFamily="34" charset="-122"/>
                </a:rPr>
                <a:t>世界</a:t>
              </a:r>
              <a:r>
                <a:rPr lang="en-US" altLang="zh-CN" sz="1400" b="1" dirty="0" smtClean="0">
                  <a:solidFill>
                    <a:prstClr val="white"/>
                  </a:solidFill>
                  <a:latin typeface="微软雅黑" pitchFamily="34" charset="-122"/>
                </a:rPr>
                <a:t>500</a:t>
              </a:r>
              <a:r>
                <a:rPr lang="zh-CN" altLang="en-US" sz="1400" b="1" dirty="0" smtClean="0">
                  <a:solidFill>
                    <a:prstClr val="white"/>
                  </a:solidFill>
                  <a:latin typeface="微软雅黑" pitchFamily="34" charset="-122"/>
                </a:rPr>
                <a:t>强研究中心</a:t>
              </a:r>
              <a:endParaRPr lang="zh-CN" altLang="en-US" sz="1400" b="1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483944" y="5823182"/>
              <a:ext cx="1584000" cy="288032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ctr"/>
            <a:lstStyle/>
            <a:p>
              <a:pPr algn="ctr" defTabSz="914306"/>
              <a:r>
                <a:rPr lang="en-US" altLang="zh-CN" sz="1200" b="1" dirty="0" smtClean="0">
                  <a:solidFill>
                    <a:prstClr val="white"/>
                  </a:solidFill>
                  <a:latin typeface="微软雅黑" pitchFamily="34" charset="-122"/>
                </a:rPr>
                <a:t>zhao-biao.com</a:t>
              </a:r>
              <a:endParaRPr lang="zh-CN" altLang="en-US" sz="1200" b="1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350878" y="4857635"/>
            <a:ext cx="4499928" cy="216024"/>
          </a:xfrm>
          <a:prstGeom prst="rect">
            <a:avLst/>
          </a:prstGeom>
          <a:solidFill>
            <a:srgbClr val="00B05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1" tIns="91431" rIns="91431" bIns="91431" rtlCol="0" anchor="ctr"/>
          <a:lstStyle/>
          <a:p>
            <a:pPr algn="ctr" defTabSz="914306"/>
            <a:r>
              <a:rPr lang="zh-CN" altLang="en-US" sz="1400" b="1" dirty="0" smtClean="0">
                <a:solidFill>
                  <a:prstClr val="white"/>
                </a:solidFill>
                <a:latin typeface="微软雅黑" pitchFamily="34" charset="-122"/>
              </a:rPr>
              <a:t>找表网：专注于海外</a:t>
            </a:r>
            <a:r>
              <a:rPr lang="zh-CN" altLang="en-US" sz="1400" b="1" dirty="0">
                <a:solidFill>
                  <a:prstClr val="white"/>
                </a:solidFill>
                <a:latin typeface="微软雅黑" pitchFamily="34" charset="-122"/>
              </a:rPr>
              <a:t>知名</a:t>
            </a:r>
            <a:r>
              <a:rPr lang="zh-CN" altLang="en-US" sz="1400" b="1" dirty="0" smtClean="0">
                <a:solidFill>
                  <a:prstClr val="white"/>
                </a:solidFill>
                <a:latin typeface="微软雅黑" pitchFamily="34" charset="-122"/>
              </a:rPr>
              <a:t>上市公司公开资料研究</a:t>
            </a:r>
            <a:endParaRPr lang="zh-CN" altLang="en-US" sz="1400" b="1" dirty="0">
              <a:solidFill>
                <a:prstClr val="white"/>
              </a:solidFill>
              <a:latin typeface="微软雅黑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431632" y="681540"/>
            <a:ext cx="83168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4771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52487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11346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淘宝封面样式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113588"/>
            <a:ext cx="7772400" cy="1021556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202694"/>
            <a:ext cx="7772400" cy="112514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1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31632" y="681540"/>
            <a:ext cx="83168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941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Template_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2" y="1159938"/>
            <a:ext cx="9144000" cy="2971800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4347" y="1459241"/>
            <a:ext cx="5029186" cy="2410019"/>
          </a:xfrm>
        </p:spPr>
        <p:txBody>
          <a:bodyPr anchor="t" anchorCtr="0">
            <a:noAutofit/>
          </a:bodyPr>
          <a:lstStyle>
            <a:lvl1pPr marL="0" marR="0" indent="0" algn="l" defTabSz="2286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 sz="4400" b="1" cap="all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TEXT</a:t>
            </a:r>
          </a:p>
          <a:p>
            <a:pPr marL="0" marR="0" lvl="0" indent="0" algn="l" defTabSz="2286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/>
            </a:pPr>
            <a:endParaRPr lang="en-US" dirty="0" smtClean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941222" y="0"/>
            <a:ext cx="3064933" cy="4629150"/>
          </a:xfrm>
          <a:ln>
            <a:noFill/>
          </a:ln>
          <a:effectLst/>
        </p:spPr>
        <p:txBody>
          <a:bodyPr anchor="ctr" anchorCtr="0"/>
          <a:lstStyle>
            <a:lvl1pPr marL="0" indent="0" algn="ctr">
              <a:buNone/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grpSp>
        <p:nvGrpSpPr>
          <p:cNvPr id="2" name="Group 8"/>
          <p:cNvGrpSpPr/>
          <p:nvPr/>
        </p:nvGrpSpPr>
        <p:grpSpPr>
          <a:xfrm>
            <a:off x="0" y="4629150"/>
            <a:ext cx="9144000" cy="168275"/>
            <a:chOff x="0" y="4629150"/>
            <a:chExt cx="9144000" cy="168275"/>
          </a:xfrm>
        </p:grpSpPr>
        <p:pic>
          <p:nvPicPr>
            <p:cNvPr id="11" name="Picture 25" descr="Red B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13" name="Picture 20" descr="Oracle WHITE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7"/>
          <p:cNvSpPr/>
          <p:nvPr userDrawn="1"/>
        </p:nvSpPr>
        <p:spPr>
          <a:xfrm>
            <a:off x="-2" y="1159938"/>
            <a:ext cx="9144000" cy="2971800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4629154"/>
            <a:ext cx="9144000" cy="168275"/>
            <a:chOff x="0" y="4629150"/>
            <a:chExt cx="9144000" cy="168275"/>
          </a:xfrm>
        </p:grpSpPr>
        <p:pic>
          <p:nvPicPr>
            <p:cNvPr id="14" name="Picture 25" descr="Red B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16" name="Picture 20" descr="Oracle WHITE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" name="Rectangle 16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9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58544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2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6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2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6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290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68122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94793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6" indent="0">
              <a:buNone/>
              <a:defRPr sz="1000"/>
            </a:lvl3pPr>
            <a:lvl4pPr marL="1371460" indent="0">
              <a:buNone/>
              <a:defRPr sz="900"/>
            </a:lvl4pPr>
            <a:lvl5pPr marL="1828612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2" indent="0">
              <a:buNone/>
              <a:defRPr sz="900"/>
            </a:lvl8pPr>
            <a:lvl9pPr marL="3657226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37162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6" indent="0">
              <a:buNone/>
              <a:defRPr sz="2400"/>
            </a:lvl3pPr>
            <a:lvl4pPr marL="1371460" indent="0">
              <a:buNone/>
              <a:defRPr sz="2000"/>
            </a:lvl4pPr>
            <a:lvl5pPr marL="1828612" indent="0">
              <a:buNone/>
              <a:defRPr sz="2000"/>
            </a:lvl5pPr>
            <a:lvl6pPr marL="2285766" indent="0">
              <a:buNone/>
              <a:defRPr sz="2000"/>
            </a:lvl6pPr>
            <a:lvl7pPr marL="2742919" indent="0">
              <a:buNone/>
              <a:defRPr sz="2000"/>
            </a:lvl7pPr>
            <a:lvl8pPr marL="3200072" indent="0">
              <a:buNone/>
              <a:defRPr sz="2000"/>
            </a:lvl8pPr>
            <a:lvl9pPr marL="3657226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6" indent="0">
              <a:buNone/>
              <a:defRPr sz="1000"/>
            </a:lvl3pPr>
            <a:lvl4pPr marL="1371460" indent="0">
              <a:buNone/>
              <a:defRPr sz="900"/>
            </a:lvl4pPr>
            <a:lvl5pPr marL="1828612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2" indent="0">
              <a:buNone/>
              <a:defRPr sz="900"/>
            </a:lvl8pPr>
            <a:lvl9pPr marL="3657226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83611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94417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442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Template_Announcement Key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90088" y="1159938"/>
            <a:ext cx="6153912" cy="2971800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36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443821" y="1430281"/>
            <a:ext cx="5369979" cy="2523657"/>
          </a:xfrm>
        </p:spPr>
        <p:txBody>
          <a:bodyPr anchor="t" anchorCtr="0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770462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6351" y="1159936"/>
            <a:ext cx="2944368" cy="2971800"/>
          </a:xfrm>
          <a:ln>
            <a:noFill/>
          </a:ln>
          <a:effectLst>
            <a:reflection stA="30000" endPos="4000" dir="5400000" sy="-100000" algn="bl" rotWithShape="0"/>
          </a:effectLst>
        </p:spPr>
        <p:txBody>
          <a:bodyPr anchor="ctr" anchorCtr="0"/>
          <a:lstStyle>
            <a:lvl1pPr marL="0" indent="0" algn="ctr">
              <a:buNone/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990088" y="1159938"/>
            <a:ext cx="6153912" cy="2971800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36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3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image" Target="../media/image2.jpeg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image" Target="../media/image1.wmf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90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1523585"/>
            <a:ext cx="8229600" cy="2929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13" name="Picture 20" descr="Oracle WHITE"/>
          <p:cNvPicPr>
            <a:picLocks noChangeArrowheads="1"/>
          </p:cNvPicPr>
          <p:nvPr/>
        </p:nvPicPr>
        <p:blipFill>
          <a:blip r:embed="rId43" cstate="print"/>
          <a:srcRect/>
          <a:stretch>
            <a:fillRect/>
          </a:stretch>
        </p:blipFill>
        <p:spPr bwMode="auto">
          <a:xfrm>
            <a:off x="8015479" y="4668926"/>
            <a:ext cx="704056" cy="8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4"/>
          <p:cNvGrpSpPr/>
          <p:nvPr/>
        </p:nvGrpSpPr>
        <p:grpSpPr>
          <a:xfrm>
            <a:off x="0" y="4629150"/>
            <a:ext cx="9144000" cy="168275"/>
            <a:chOff x="0" y="4629150"/>
            <a:chExt cx="9144000" cy="168275"/>
          </a:xfrm>
        </p:grpSpPr>
        <p:pic>
          <p:nvPicPr>
            <p:cNvPr id="9" name="Picture 25" descr="Red Bar"/>
            <p:cNvPicPr>
              <a:picLocks noChangeAspect="1" noChangeArrowheads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18" name="Picture 20" descr="Oracle WHITE"/>
            <p:cNvPicPr>
              <a:picLocks noChangeArrowheads="1"/>
            </p:cNvPicPr>
            <p:nvPr userDrawn="1"/>
          </p:nvPicPr>
          <p:blipFill>
            <a:blip r:embed="rId4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13"/>
          <p:cNvGrpSpPr/>
          <p:nvPr/>
        </p:nvGrpSpPr>
        <p:grpSpPr>
          <a:xfrm>
            <a:off x="597807" y="4913790"/>
            <a:ext cx="4584912" cy="219168"/>
            <a:chOff x="597807" y="4913790"/>
            <a:chExt cx="4584912" cy="219168"/>
          </a:xfrm>
        </p:grpSpPr>
        <p:sp>
          <p:nvSpPr>
            <p:cNvPr id="15" name="Text Box 14"/>
            <p:cNvSpPr txBox="1">
              <a:spLocks noChangeArrowheads="1"/>
            </p:cNvSpPr>
            <p:nvPr userDrawn="1"/>
          </p:nvSpPr>
          <p:spPr bwMode="auto">
            <a:xfrm>
              <a:off x="631886" y="4913973"/>
              <a:ext cx="2505014" cy="218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4523" tIns="17262" rIns="34523" bIns="17262"/>
            <a:lstStyle>
              <a:lvl1pPr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1pPr>
              <a:lvl2pPr marL="14224000" indent="-14052550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2pPr>
              <a:lvl3pPr marL="19388138" indent="-19045238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5pPr>
              <a:lvl6pPr marL="4572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6pPr>
              <a:lvl7pPr marL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7pPr>
              <a:lvl8pPr marL="13716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8pPr>
              <a:lvl9pPr marL="18288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9pPr>
            </a:lstStyle>
            <a:p>
              <a:pPr marL="0" marR="0" indent="0" algn="l" defTabSz="342851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1"/>
                </a:buClr>
                <a:buSzTx/>
                <a:buFont typeface="Arial"/>
                <a:buNone/>
                <a:tabLst/>
                <a:defRPr/>
              </a:pPr>
              <a:r>
                <a:rPr lang="en-US" sz="600" dirty="0" smtClean="0">
                  <a:solidFill>
                    <a:schemeClr val="tx1"/>
                  </a:solidFill>
                </a:rPr>
                <a:t>Copyright</a:t>
              </a:r>
              <a:r>
                <a:rPr lang="en-US" sz="600" baseline="0" dirty="0" smtClean="0">
                  <a:solidFill>
                    <a:schemeClr val="tx1"/>
                  </a:solidFill>
                </a:rPr>
                <a:t> </a:t>
              </a:r>
              <a:r>
                <a:rPr lang="en-US" sz="600" dirty="0" smtClean="0">
                  <a:solidFill>
                    <a:schemeClr val="tx1"/>
                  </a:solidFill>
                </a:rPr>
                <a:t>©</a:t>
              </a:r>
              <a:r>
                <a:rPr lang="en-US" sz="600" baseline="0" dirty="0" smtClean="0">
                  <a:solidFill>
                    <a:schemeClr val="tx1"/>
                  </a:solidFill>
                </a:rPr>
                <a:t> 2013, Oracle and/or its affiliates. All rights reserved.</a:t>
              </a:r>
              <a:endParaRPr lang="en-US" sz="6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/>
            <p:cNvCxnSpPr/>
            <p:nvPr userDrawn="1"/>
          </p:nvCxnSpPr>
          <p:spPr>
            <a:xfrm flipH="1">
              <a:off x="597807" y="4935973"/>
              <a:ext cx="1092" cy="9662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 Box 14"/>
            <p:cNvSpPr txBox="1">
              <a:spLocks noChangeArrowheads="1"/>
            </p:cNvSpPr>
            <p:nvPr userDrawn="1"/>
          </p:nvSpPr>
          <p:spPr bwMode="auto">
            <a:xfrm>
              <a:off x="2923362" y="4913790"/>
              <a:ext cx="2259357" cy="219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4523" tIns="17262" rIns="34523" bIns="17262"/>
            <a:lstStyle>
              <a:lvl1pPr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1pPr>
              <a:lvl2pPr marL="14224000" indent="-14052550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2pPr>
              <a:lvl3pPr marL="19388138" indent="-19045238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5pPr>
              <a:lvl6pPr marL="4572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6pPr>
              <a:lvl7pPr marL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7pPr>
              <a:lvl8pPr marL="13716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8pPr>
              <a:lvl9pPr marL="18288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9pPr>
            </a:lstStyle>
            <a:p>
              <a:pPr marL="0" marR="0" indent="0" algn="l" defTabSz="342851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1"/>
                </a:buClr>
                <a:buSzTx/>
                <a:buFont typeface="Arial"/>
                <a:buNone/>
                <a:tabLst/>
                <a:defRPr/>
              </a:pPr>
              <a:endParaRPr lang="en-US" sz="8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Connector 18"/>
            <p:cNvCxnSpPr/>
            <p:nvPr userDrawn="1"/>
          </p:nvCxnSpPr>
          <p:spPr>
            <a:xfrm flipH="1">
              <a:off x="2893332" y="4935973"/>
              <a:ext cx="1092" cy="9662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56299" y="4883819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6A5A4AC0-1BEC-FE47-8A68-418BE237F8CE}" type="slidenum">
              <a:rPr lang="en-US" sz="600" smtClean="0">
                <a:solidFill>
                  <a:schemeClr val="tx1"/>
                </a:solidFill>
              </a:rPr>
              <a:pPr algn="r"/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8" r:id="rId21"/>
    <p:sldLayoutId id="2147483779" r:id="rId22"/>
    <p:sldLayoutId id="2147483725" r:id="rId23"/>
    <p:sldLayoutId id="2147483748" r:id="rId24"/>
    <p:sldLayoutId id="2147483740" r:id="rId25"/>
    <p:sldLayoutId id="2147483741" r:id="rId26"/>
    <p:sldLayoutId id="2147483733" r:id="rId27"/>
    <p:sldLayoutId id="2147483744" r:id="rId28"/>
    <p:sldLayoutId id="2147483694" r:id="rId29"/>
    <p:sldLayoutId id="2147483695" r:id="rId30"/>
    <p:sldLayoutId id="2147483701" r:id="rId31"/>
    <p:sldLayoutId id="2147483719" r:id="rId32"/>
    <p:sldLayoutId id="2147483700" r:id="rId33"/>
    <p:sldLayoutId id="2147483685" r:id="rId34"/>
    <p:sldLayoutId id="2147483686" r:id="rId35"/>
    <p:sldLayoutId id="2147483750" r:id="rId36"/>
    <p:sldLayoutId id="2147483782" r:id="rId37"/>
    <p:sldLayoutId id="2147483783" r:id="rId38"/>
    <p:sldLayoutId id="2147483784" r:id="rId39"/>
    <p:sldLayoutId id="2147483820" r:id="rId40"/>
    <p:sldLayoutId id="2147483843" r:id="rId4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itchFamily="2" charset="2"/>
        <a:buChar char="§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itchFamily="34" charset="0"/>
        <a:buChar char="»"/>
        <a:defRPr sz="1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90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1523585"/>
            <a:ext cx="8229600" cy="2929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13" name="Picture 20" descr="Oracle WHITE"/>
          <p:cNvPicPr>
            <a:picLocks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8015479" y="4668926"/>
            <a:ext cx="704056" cy="8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4"/>
          <p:cNvGrpSpPr/>
          <p:nvPr/>
        </p:nvGrpSpPr>
        <p:grpSpPr>
          <a:xfrm>
            <a:off x="0" y="4629150"/>
            <a:ext cx="9144000" cy="168275"/>
            <a:chOff x="0" y="4629150"/>
            <a:chExt cx="9144000" cy="168275"/>
          </a:xfrm>
        </p:grpSpPr>
        <p:pic>
          <p:nvPicPr>
            <p:cNvPr id="9" name="Picture 25" descr="Red Bar"/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18" name="Picture 20" descr="Oracle WHITE"/>
            <p:cNvPicPr>
              <a:picLocks noChangeArrowheads="1"/>
            </p:cNvPicPr>
            <p:nvPr userDrawn="1"/>
          </p:nvPicPr>
          <p:blipFill>
            <a:blip r:embed="rId36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13"/>
          <p:cNvGrpSpPr/>
          <p:nvPr/>
        </p:nvGrpSpPr>
        <p:grpSpPr>
          <a:xfrm>
            <a:off x="597807" y="4913790"/>
            <a:ext cx="4584912" cy="219168"/>
            <a:chOff x="597807" y="4913790"/>
            <a:chExt cx="4584912" cy="219168"/>
          </a:xfrm>
        </p:grpSpPr>
        <p:sp>
          <p:nvSpPr>
            <p:cNvPr id="15" name="Text Box 14"/>
            <p:cNvSpPr txBox="1">
              <a:spLocks noChangeArrowheads="1"/>
            </p:cNvSpPr>
            <p:nvPr userDrawn="1"/>
          </p:nvSpPr>
          <p:spPr bwMode="auto">
            <a:xfrm>
              <a:off x="631886" y="4913973"/>
              <a:ext cx="2505014" cy="218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4523" tIns="17262" rIns="34523" bIns="17262"/>
            <a:lstStyle>
              <a:lvl1pPr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1pPr>
              <a:lvl2pPr marL="14224000" indent="-14052550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2pPr>
              <a:lvl3pPr marL="19388138" indent="-19045238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5pPr>
              <a:lvl6pPr marL="4572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6pPr>
              <a:lvl7pPr marL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7pPr>
              <a:lvl8pPr marL="13716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8pPr>
              <a:lvl9pPr marL="18288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9pPr>
            </a:lstStyle>
            <a:p>
              <a:pPr defTabSz="342851" eaLnBrk="1" fontAlgn="base" hangingPunct="1">
                <a:spcAft>
                  <a:spcPct val="0"/>
                </a:spcAft>
                <a:buClr>
                  <a:srgbClr val="FF1414"/>
                </a:buClr>
                <a:buFont typeface="Arial"/>
                <a:buNone/>
                <a:defRPr/>
              </a:pPr>
              <a:r>
                <a:rPr lang="en-US" sz="600" dirty="0" smtClean="0">
                  <a:solidFill>
                    <a:srgbClr val="000000"/>
                  </a:solidFill>
                </a:rPr>
                <a:t>Copyright © 2013, Oracle and/or its affiliates. All rights reserved.</a:t>
              </a:r>
            </a:p>
          </p:txBody>
        </p:sp>
        <p:cxnSp>
          <p:nvCxnSpPr>
            <p:cNvPr id="16" name="Straight Connector 15"/>
            <p:cNvCxnSpPr/>
            <p:nvPr userDrawn="1"/>
          </p:nvCxnSpPr>
          <p:spPr>
            <a:xfrm flipH="1">
              <a:off x="597807" y="4935973"/>
              <a:ext cx="1092" cy="9662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 Box 14"/>
            <p:cNvSpPr txBox="1">
              <a:spLocks noChangeArrowheads="1"/>
            </p:cNvSpPr>
            <p:nvPr userDrawn="1"/>
          </p:nvSpPr>
          <p:spPr bwMode="auto">
            <a:xfrm>
              <a:off x="2923362" y="4913790"/>
              <a:ext cx="2259357" cy="219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4523" tIns="17262" rIns="34523" bIns="17262"/>
            <a:lstStyle>
              <a:lvl1pPr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1pPr>
              <a:lvl2pPr marL="14224000" indent="-14052550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2pPr>
              <a:lvl3pPr marL="19388138" indent="-19045238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5pPr>
              <a:lvl6pPr marL="4572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6pPr>
              <a:lvl7pPr marL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7pPr>
              <a:lvl8pPr marL="13716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8pPr>
              <a:lvl9pPr marL="18288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9pPr>
            </a:lstStyle>
            <a:p>
              <a:pPr defTabSz="342851" eaLnBrk="1" fontAlgn="base" hangingPunct="1">
                <a:spcAft>
                  <a:spcPct val="0"/>
                </a:spcAft>
                <a:buClr>
                  <a:srgbClr val="FF1414"/>
                </a:buClr>
                <a:buFont typeface="Arial"/>
                <a:buNone/>
                <a:defRPr/>
              </a:pPr>
              <a:endParaRPr lang="en-US" sz="8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19" name="Straight Connector 18"/>
            <p:cNvCxnSpPr/>
            <p:nvPr userDrawn="1"/>
          </p:nvCxnSpPr>
          <p:spPr>
            <a:xfrm flipH="1">
              <a:off x="2893332" y="4935973"/>
              <a:ext cx="1092" cy="9662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56299" y="4883819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6A5A4AC0-1BEC-FE47-8A68-418BE237F8CE}" type="slidenum">
              <a:rPr lang="en-US" sz="600" smtClean="0">
                <a:solidFill>
                  <a:srgbClr val="000000"/>
                </a:solidFill>
              </a:rPr>
              <a:pPr algn="r"/>
              <a:t>‹#›</a:t>
            </a:fld>
            <a:endParaRPr lang="en-US" sz="600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8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  <p:sldLayoutId id="2147483804" r:id="rId19"/>
    <p:sldLayoutId id="2147483805" r:id="rId20"/>
    <p:sldLayoutId id="2147483806" r:id="rId21"/>
    <p:sldLayoutId id="2147483807" r:id="rId22"/>
    <p:sldLayoutId id="2147483808" r:id="rId23"/>
    <p:sldLayoutId id="2147483809" r:id="rId24"/>
    <p:sldLayoutId id="2147483810" r:id="rId25"/>
    <p:sldLayoutId id="2147483811" r:id="rId26"/>
    <p:sldLayoutId id="2147483812" r:id="rId27"/>
    <p:sldLayoutId id="2147483813" r:id="rId28"/>
    <p:sldLayoutId id="2147483814" r:id="rId29"/>
    <p:sldLayoutId id="2147483815" r:id="rId30"/>
    <p:sldLayoutId id="2147483816" r:id="rId31"/>
    <p:sldLayoutId id="2147483817" r:id="rId32"/>
    <p:sldLayoutId id="2147483818" r:id="rId33"/>
    <p:sldLayoutId id="2147483819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itchFamily="2" charset="2"/>
        <a:buChar char="§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itchFamily="34" charset="0"/>
        <a:buChar char="»"/>
        <a:defRPr sz="1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21556"/>
          </a:xfrm>
          <a:prstGeom prst="rect">
            <a:avLst/>
          </a:prstGeom>
        </p:spPr>
        <p:txBody>
          <a:bodyPr vert="horz" lIns="91431" tIns="45716" rIns="91431" bIns="45716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735546"/>
            <a:ext cx="8229600" cy="4050450"/>
          </a:xfrm>
          <a:prstGeom prst="rect">
            <a:avLst/>
          </a:prstGeom>
        </p:spPr>
        <p:txBody>
          <a:bodyPr vert="horz" lIns="91431" tIns="45716" rIns="91431" bIns="45716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865989"/>
            <a:ext cx="2133600" cy="273844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06"/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cs typeface="Arial" charset="0"/>
              </a:rPr>
              <a:pPr defTabSz="914306"/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  <a:cs typeface="Arial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865989"/>
            <a:ext cx="2895600" cy="273844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06"/>
            <a:endParaRPr lang="zh-CN" altLang="en-US">
              <a:solidFill>
                <a:prstClr val="black">
                  <a:tint val="75000"/>
                </a:prstClr>
              </a:solidFill>
              <a:cs typeface="Arial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865989"/>
            <a:ext cx="2133600" cy="273844"/>
          </a:xfrm>
          <a:prstGeom prst="rect">
            <a:avLst/>
          </a:prstGeom>
        </p:spPr>
        <p:txBody>
          <a:bodyPr vert="horz" lIns="91431" tIns="45716" rIns="91431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06"/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  <a:cs typeface="Arial" charset="0"/>
              </a:rPr>
              <a:pPr defTabSz="914306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cs typeface="Arial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31632" y="681540"/>
            <a:ext cx="831683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534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</p:sldLayoutIdLst>
  <p:txStyles>
    <p:titleStyle>
      <a:lvl1pPr algn="l" defTabSz="914306" rtl="0" eaLnBrk="1" latinLnBrk="0" hangingPunct="1">
        <a:spcBef>
          <a:spcPct val="0"/>
        </a:spcBef>
        <a:buNone/>
        <a:defRPr sz="2400" b="1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306" rtl="0" eaLnBrk="1" latinLnBrk="0" hangingPunct="1">
        <a:spcBef>
          <a:spcPct val="2000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indent="0" algn="l" defTabSz="914306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indent="0" algn="l" defTabSz="914306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0" indent="0" algn="l" defTabSz="914306" rtl="0" eaLnBrk="1" latinLnBrk="0" hangingPunct="1">
        <a:spcBef>
          <a:spcPct val="20000"/>
        </a:spcBef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2" indent="0" algn="l" defTabSz="914306" rtl="0" eaLnBrk="1" latinLnBrk="0" hangingPunct="1">
        <a:spcBef>
          <a:spcPct val="20000"/>
        </a:spcBef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3" indent="-228577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5" indent="-228577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49" indent="-228577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02" indent="-228577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9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valle.taobao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valle.taobao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Oracle Clou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3499"/>
          </a:xfrm>
          <a:prstGeom prst="rect">
            <a:avLst/>
          </a:prstGeom>
          <a:noFill/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11727" y="1645893"/>
            <a:ext cx="5424248" cy="123065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Database as a Service: 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Delivering Database as a Service</a:t>
            </a:r>
            <a:endParaRPr lang="en-US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56653" y="3181350"/>
            <a:ext cx="5027083" cy="1048124"/>
          </a:xfrm>
        </p:spPr>
        <p:txBody>
          <a:bodyPr/>
          <a:lstStyle/>
          <a:p>
            <a:r>
              <a:rPr lang="en-US" sz="1600" dirty="0" smtClean="0">
                <a:solidFill>
                  <a:schemeClr val="tx1"/>
                </a:solidFill>
              </a:rPr>
              <a:t>Ashish Khettry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Senior Sales Consultant</a:t>
            </a: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14292" y="3943350"/>
            <a:ext cx="23423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Social. Mobile. Complete.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956713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43482" y="127004"/>
            <a:ext cx="8229586" cy="406395"/>
          </a:xfrm>
        </p:spPr>
        <p:txBody>
          <a:bodyPr/>
          <a:lstStyle/>
          <a:p>
            <a:r>
              <a:rPr lang="en-US" sz="2800" dirty="0" err="1" smtClean="0"/>
              <a:t>DBaaS</a:t>
            </a:r>
            <a:r>
              <a:rPr lang="en-US" sz="2800" dirty="0" smtClean="0"/>
              <a:t> Consolidation Models</a:t>
            </a:r>
            <a:endParaRPr lang="en-US" sz="2800" b="0" dirty="0" smtClean="0">
              <a:solidFill>
                <a:schemeClr val="accent1"/>
              </a:solidFill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648321" y="511690"/>
            <a:ext cx="8229600" cy="304800"/>
          </a:xfrm>
        </p:spPr>
        <p:txBody>
          <a:bodyPr/>
          <a:lstStyle/>
          <a:p>
            <a:r>
              <a:rPr lang="en-US" sz="1800" dirty="0" smtClean="0"/>
              <a:t>Pre- Oracle Database 12c</a:t>
            </a:r>
            <a:endParaRPr lang="en-US" sz="1800" dirty="0"/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3195638" y="943140"/>
            <a:ext cx="23903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Dedicated Databases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574675" y="943140"/>
            <a:ext cx="18860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Virtual Machines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59" name="Rectangle 4"/>
          <p:cNvSpPr>
            <a:spLocks noChangeArrowheads="1"/>
          </p:cNvSpPr>
          <p:nvPr/>
        </p:nvSpPr>
        <p:spPr bwMode="auto">
          <a:xfrm>
            <a:off x="6156325" y="943140"/>
            <a:ext cx="24929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Schema Consolidation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16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6145" y="1311429"/>
            <a:ext cx="1457856" cy="20157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6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61821" y="1302025"/>
            <a:ext cx="2130420" cy="21532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9" name="Right Arrow 18"/>
          <p:cNvSpPr/>
          <p:nvPr/>
        </p:nvSpPr>
        <p:spPr bwMode="auto">
          <a:xfrm>
            <a:off x="381965" y="4013318"/>
            <a:ext cx="8151184" cy="569865"/>
          </a:xfrm>
          <a:prstGeom prst="rightArrow">
            <a:avLst/>
          </a:prstGeom>
          <a:gradFill flip="none" rotWithShape="1">
            <a:gsLst>
              <a:gs pos="0">
                <a:srgbClr val="FD0000">
                  <a:shade val="51000"/>
                  <a:satMod val="130000"/>
                </a:srgbClr>
              </a:gs>
              <a:gs pos="80000">
                <a:srgbClr val="FD0000">
                  <a:shade val="93000"/>
                  <a:satMod val="130000"/>
                </a:srgbClr>
              </a:gs>
              <a:gs pos="100000">
                <a:srgbClr val="FD0000">
                  <a:shade val="94000"/>
                  <a:satMod val="135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9063" marR="0" lvl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FD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Increasing Consolidation</a:t>
            </a:r>
          </a:p>
        </p:txBody>
      </p:sp>
      <p:pic>
        <p:nvPicPr>
          <p:cNvPr id="20" name="Picture 19" descr="Database cluste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994" y="1312279"/>
            <a:ext cx="1366242" cy="1934503"/>
          </a:xfrm>
          <a:prstGeom prst="rect">
            <a:avLst/>
          </a:prstGeom>
        </p:spPr>
      </p:pic>
      <p:sp>
        <p:nvSpPr>
          <p:cNvPr id="14" name="TextBox 112"/>
          <p:cNvSpPr txBox="1">
            <a:spLocks noChangeArrowheads="1"/>
          </p:cNvSpPr>
          <p:nvPr/>
        </p:nvSpPr>
        <p:spPr bwMode="auto">
          <a:xfrm>
            <a:off x="145682" y="3408470"/>
            <a:ext cx="28702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7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7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7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7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7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800" dirty="0" smtClean="0">
                <a:solidFill>
                  <a:srgbClr val="FF0000"/>
                </a:solidFill>
                <a:cs typeface="+mn-cs"/>
              </a:rPr>
              <a:t>Server Consolidation</a:t>
            </a:r>
          </a:p>
          <a:p>
            <a:pPr eaLnBrk="1" hangingPunct="1"/>
            <a:r>
              <a:rPr lang="en-US" dirty="0" smtClean="0">
                <a:solidFill>
                  <a:srgbClr val="000000"/>
                </a:solidFill>
                <a:cs typeface="+mn-cs"/>
              </a:rPr>
              <a:t>                               </a:t>
            </a:r>
            <a:r>
              <a:rPr lang="en-US" sz="1000" dirty="0" smtClean="0">
                <a:solidFill>
                  <a:srgbClr val="000000"/>
                </a:solidFill>
                <a:cs typeface="+mn-cs"/>
              </a:rPr>
              <a:t>Deploy in dedicated VMs</a:t>
            </a:r>
          </a:p>
          <a:p>
            <a:pPr eaLnBrk="1" hangingPunct="1"/>
            <a:r>
              <a:rPr lang="en-US" sz="1000" dirty="0" smtClean="0">
                <a:solidFill>
                  <a:srgbClr val="000000"/>
                </a:solidFill>
                <a:cs typeface="+mn-cs"/>
              </a:rPr>
              <a:t>                           </a:t>
            </a:r>
            <a:r>
              <a:rPr lang="en-US" sz="1000" b="1" dirty="0" smtClean="0">
                <a:solidFill>
                  <a:srgbClr val="000000"/>
                </a:solidFill>
                <a:cs typeface="+mn-cs"/>
              </a:rPr>
              <a:t>OVM, Solaris</a:t>
            </a:r>
          </a:p>
        </p:txBody>
      </p:sp>
      <p:sp>
        <p:nvSpPr>
          <p:cNvPr id="15" name="TextBox 114"/>
          <p:cNvSpPr txBox="1">
            <a:spLocks noChangeArrowheads="1"/>
          </p:cNvSpPr>
          <p:nvPr/>
        </p:nvSpPr>
        <p:spPr bwMode="auto">
          <a:xfrm>
            <a:off x="2686403" y="3419135"/>
            <a:ext cx="3479800" cy="67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7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7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7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7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7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800" dirty="0" smtClean="0">
                <a:solidFill>
                  <a:srgbClr val="FD0000"/>
                </a:solidFill>
                <a:cs typeface="+mn-cs"/>
              </a:rPr>
              <a:t>Platform Consolidation</a:t>
            </a:r>
          </a:p>
          <a:p>
            <a:pPr algn="ctr" eaLnBrk="1" hangingPunct="1"/>
            <a:r>
              <a:rPr lang="en-US" sz="1000" dirty="0" smtClean="0">
                <a:solidFill>
                  <a:srgbClr val="000000"/>
                </a:solidFill>
                <a:cs typeface="+mn-cs"/>
              </a:rPr>
              <a:t>Share server pool</a:t>
            </a:r>
          </a:p>
          <a:p>
            <a:pPr algn="ctr" eaLnBrk="1" hangingPunct="1"/>
            <a:r>
              <a:rPr lang="en-US" sz="1000" b="1" dirty="0" smtClean="0">
                <a:solidFill>
                  <a:srgbClr val="000000"/>
                </a:solidFill>
                <a:cs typeface="+mn-cs"/>
              </a:rPr>
              <a:t>Real Application Clusters</a:t>
            </a:r>
          </a:p>
        </p:txBody>
      </p:sp>
      <p:sp>
        <p:nvSpPr>
          <p:cNvPr id="18" name="TextBox 115"/>
          <p:cNvSpPr txBox="1">
            <a:spLocks noChangeArrowheads="1"/>
          </p:cNvSpPr>
          <p:nvPr/>
        </p:nvSpPr>
        <p:spPr bwMode="auto">
          <a:xfrm>
            <a:off x="5509431" y="3352283"/>
            <a:ext cx="3630339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7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7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7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7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7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2400" dirty="0" smtClean="0">
                <a:solidFill>
                  <a:srgbClr val="FD0000"/>
                </a:solidFill>
                <a:cs typeface="+mn-cs"/>
              </a:rPr>
              <a:t>  </a:t>
            </a:r>
            <a:r>
              <a:rPr lang="en-US" sz="1800" dirty="0" smtClean="0">
                <a:solidFill>
                  <a:srgbClr val="FD0000"/>
                </a:solidFill>
                <a:cs typeface="+mn-cs"/>
              </a:rPr>
              <a:t>Database Consolidation</a:t>
            </a:r>
            <a:endParaRPr lang="en-US" sz="1800" dirty="0" smtClean="0">
              <a:solidFill>
                <a:srgbClr val="000000"/>
              </a:solidFill>
              <a:cs typeface="+mn-cs"/>
            </a:endParaRPr>
          </a:p>
          <a:p>
            <a:pPr algn="ctr" eaLnBrk="1" hangingPunct="1"/>
            <a:r>
              <a:rPr lang="en-US" sz="1000" dirty="0" smtClean="0">
                <a:solidFill>
                  <a:srgbClr val="000000"/>
                </a:solidFill>
                <a:cs typeface="+mn-cs"/>
              </a:rPr>
              <a:t>Share databases using </a:t>
            </a:r>
            <a:r>
              <a:rPr lang="en-US" sz="1000" b="1" dirty="0" smtClean="0">
                <a:solidFill>
                  <a:srgbClr val="000000"/>
                </a:solidFill>
                <a:cs typeface="+mn-cs"/>
              </a:rPr>
              <a:t>Schema</a:t>
            </a:r>
          </a:p>
          <a:p>
            <a:pPr algn="ctr" eaLnBrk="1" hangingPunct="1">
              <a:buFont typeface="Arial" pitchFamily="34" charset="0"/>
              <a:buNone/>
            </a:pPr>
            <a:endParaRPr lang="en-US" sz="1600" dirty="0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4"/>
          <p:cNvSpPr>
            <a:spLocks noChangeArrowheads="1"/>
          </p:cNvSpPr>
          <p:nvPr/>
        </p:nvSpPr>
        <p:spPr bwMode="gray">
          <a:xfrm>
            <a:off x="5610748" y="1500594"/>
            <a:ext cx="3418951" cy="338328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/>
          <a:p>
            <a:pPr lvl="0"/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Isolation and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multitenancy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gray">
          <a:xfrm>
            <a:off x="5610748" y="1888453"/>
            <a:ext cx="3418951" cy="338328"/>
          </a:xfrm>
          <a:prstGeom prst="rect">
            <a:avLst/>
          </a:prstGeom>
          <a:solidFill>
            <a:schemeClr val="bg2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Fast provisioning and cloning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gray">
          <a:xfrm>
            <a:off x="5610748" y="2276312"/>
            <a:ext cx="3418951" cy="338328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/>
          <a:p>
            <a:pPr lvl="0"/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Secure and highly available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gray">
          <a:xfrm>
            <a:off x="5610748" y="1112735"/>
            <a:ext cx="3418951" cy="338328"/>
          </a:xfrm>
          <a:prstGeom prst="rect">
            <a:avLst/>
          </a:prstGeom>
          <a:solidFill>
            <a:schemeClr val="bg2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/>
          <a:p>
            <a:pPr lvl="0"/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application changes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Rectangle 14"/>
          <p:cNvSpPr>
            <a:spLocks noChangeArrowheads="1"/>
          </p:cNvSpPr>
          <p:nvPr/>
        </p:nvSpPr>
        <p:spPr bwMode="gray">
          <a:xfrm>
            <a:off x="5610748" y="3052030"/>
            <a:ext cx="3418951" cy="338328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/>
          <a:p>
            <a:pPr lvl="0"/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many as one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 14"/>
          <p:cNvSpPr>
            <a:spLocks noChangeArrowheads="1"/>
          </p:cNvSpPr>
          <p:nvPr/>
        </p:nvSpPr>
        <p:spPr bwMode="gray">
          <a:xfrm>
            <a:off x="5610748" y="3439889"/>
            <a:ext cx="3418951" cy="338328"/>
          </a:xfrm>
          <a:prstGeom prst="rect">
            <a:avLst/>
          </a:prstGeom>
          <a:solidFill>
            <a:schemeClr val="bg2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/>
          <a:p>
            <a:pPr lvl="0"/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Greater resource utilization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Rectangle 14"/>
          <p:cNvSpPr>
            <a:spLocks noChangeArrowheads="1"/>
          </p:cNvSpPr>
          <p:nvPr/>
        </p:nvSpPr>
        <p:spPr bwMode="gray">
          <a:xfrm>
            <a:off x="5610748" y="3827748"/>
            <a:ext cx="3418951" cy="338328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/>
          <a:p>
            <a:pPr lvl="0"/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Performant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scalable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ectangle 14"/>
          <p:cNvSpPr>
            <a:spLocks noChangeArrowheads="1"/>
          </p:cNvSpPr>
          <p:nvPr/>
        </p:nvSpPr>
        <p:spPr bwMode="gray">
          <a:xfrm>
            <a:off x="5610748" y="2664171"/>
            <a:ext cx="3418951" cy="338328"/>
          </a:xfrm>
          <a:prstGeom prst="rect">
            <a:avLst/>
          </a:prstGeom>
          <a:solidFill>
            <a:schemeClr val="bg2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/>
          <a:p>
            <a:pPr lvl="0"/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Lower IT costs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Isosceles Triangle 42"/>
          <p:cNvSpPr/>
          <p:nvPr/>
        </p:nvSpPr>
        <p:spPr>
          <a:xfrm>
            <a:off x="4454063" y="1110130"/>
            <a:ext cx="1133116" cy="1707020"/>
          </a:xfrm>
          <a:custGeom>
            <a:avLst/>
            <a:gdLst>
              <a:gd name="connsiteX0" fmla="*/ 0 w 411206"/>
              <a:gd name="connsiteY0" fmla="*/ 240731 h 240731"/>
              <a:gd name="connsiteX1" fmla="*/ 205603 w 411206"/>
              <a:gd name="connsiteY1" fmla="*/ 0 h 240731"/>
              <a:gd name="connsiteX2" fmla="*/ 411206 w 411206"/>
              <a:gd name="connsiteY2" fmla="*/ 240731 h 240731"/>
              <a:gd name="connsiteX3" fmla="*/ 0 w 411206"/>
              <a:gd name="connsiteY3" fmla="*/ 240731 h 240731"/>
              <a:gd name="connsiteX0" fmla="*/ 0 w 2596191"/>
              <a:gd name="connsiteY0" fmla="*/ 240731 h 240731"/>
              <a:gd name="connsiteX1" fmla="*/ 2596191 w 2596191"/>
              <a:gd name="connsiteY1" fmla="*/ 0 h 240731"/>
              <a:gd name="connsiteX2" fmla="*/ 411206 w 2596191"/>
              <a:gd name="connsiteY2" fmla="*/ 240731 h 240731"/>
              <a:gd name="connsiteX3" fmla="*/ 0 w 2596191"/>
              <a:gd name="connsiteY3" fmla="*/ 240731 h 240731"/>
              <a:gd name="connsiteX0" fmla="*/ 0 w 3070735"/>
              <a:gd name="connsiteY0" fmla="*/ 240731 h 533578"/>
              <a:gd name="connsiteX1" fmla="*/ 2596191 w 3070735"/>
              <a:gd name="connsiteY1" fmla="*/ 0 h 533578"/>
              <a:gd name="connsiteX2" fmla="*/ 3070735 w 3070735"/>
              <a:gd name="connsiteY2" fmla="*/ 533578 h 533578"/>
              <a:gd name="connsiteX3" fmla="*/ 0 w 3070735"/>
              <a:gd name="connsiteY3" fmla="*/ 240731 h 533578"/>
              <a:gd name="connsiteX0" fmla="*/ 0 w 1092523"/>
              <a:gd name="connsiteY0" fmla="*/ 1926095 h 1926095"/>
              <a:gd name="connsiteX1" fmla="*/ 617979 w 1092523"/>
              <a:gd name="connsiteY1" fmla="*/ 0 h 1926095"/>
              <a:gd name="connsiteX2" fmla="*/ 1092523 w 1092523"/>
              <a:gd name="connsiteY2" fmla="*/ 533578 h 1926095"/>
              <a:gd name="connsiteX3" fmla="*/ 0 w 1092523"/>
              <a:gd name="connsiteY3" fmla="*/ 1926095 h 1926095"/>
              <a:gd name="connsiteX0" fmla="*/ 0 w 1163285"/>
              <a:gd name="connsiteY0" fmla="*/ 1685589 h 1685589"/>
              <a:gd name="connsiteX1" fmla="*/ 1163285 w 1163285"/>
              <a:gd name="connsiteY1" fmla="*/ 0 h 1685589"/>
              <a:gd name="connsiteX2" fmla="*/ 1092523 w 1163285"/>
              <a:gd name="connsiteY2" fmla="*/ 293072 h 1685589"/>
              <a:gd name="connsiteX3" fmla="*/ 0 w 1163285"/>
              <a:gd name="connsiteY3" fmla="*/ 1685589 h 1685589"/>
              <a:gd name="connsiteX0" fmla="*/ 0 w 1163285"/>
              <a:gd name="connsiteY0" fmla="*/ 1685589 h 1685589"/>
              <a:gd name="connsiteX1" fmla="*/ 1163285 w 1163285"/>
              <a:gd name="connsiteY1" fmla="*/ 0 h 1685589"/>
              <a:gd name="connsiteX2" fmla="*/ 1156817 w 1163285"/>
              <a:gd name="connsiteY2" fmla="*/ 359747 h 1685589"/>
              <a:gd name="connsiteX3" fmla="*/ 0 w 1163285"/>
              <a:gd name="connsiteY3" fmla="*/ 1685589 h 1685589"/>
              <a:gd name="connsiteX0" fmla="*/ 0 w 1156817"/>
              <a:gd name="connsiteY0" fmla="*/ 1687970 h 1687970"/>
              <a:gd name="connsiteX1" fmla="*/ 1139473 w 1156817"/>
              <a:gd name="connsiteY1" fmla="*/ 0 h 1687970"/>
              <a:gd name="connsiteX2" fmla="*/ 1156817 w 1156817"/>
              <a:gd name="connsiteY2" fmla="*/ 362128 h 1687970"/>
              <a:gd name="connsiteX3" fmla="*/ 0 w 1156817"/>
              <a:gd name="connsiteY3" fmla="*/ 1687970 h 1687970"/>
              <a:gd name="connsiteX0" fmla="*/ 0 w 1139473"/>
              <a:gd name="connsiteY0" fmla="*/ 1687970 h 1687970"/>
              <a:gd name="connsiteX1" fmla="*/ 1139473 w 1139473"/>
              <a:gd name="connsiteY1" fmla="*/ 0 h 1687970"/>
              <a:gd name="connsiteX2" fmla="*/ 1137767 w 1139473"/>
              <a:gd name="connsiteY2" fmla="*/ 362128 h 1687970"/>
              <a:gd name="connsiteX3" fmla="*/ 0 w 1139473"/>
              <a:gd name="connsiteY3" fmla="*/ 1687970 h 1687970"/>
              <a:gd name="connsiteX0" fmla="*/ 0 w 1132329"/>
              <a:gd name="connsiteY0" fmla="*/ 1707020 h 1707020"/>
              <a:gd name="connsiteX1" fmla="*/ 1132329 w 1132329"/>
              <a:gd name="connsiteY1" fmla="*/ 0 h 1707020"/>
              <a:gd name="connsiteX2" fmla="*/ 1130623 w 1132329"/>
              <a:gd name="connsiteY2" fmla="*/ 362128 h 1707020"/>
              <a:gd name="connsiteX3" fmla="*/ 0 w 1132329"/>
              <a:gd name="connsiteY3" fmla="*/ 1707020 h 1707020"/>
              <a:gd name="connsiteX0" fmla="*/ 0 w 1132329"/>
              <a:gd name="connsiteY0" fmla="*/ 1707020 h 1707020"/>
              <a:gd name="connsiteX1" fmla="*/ 1132329 w 1132329"/>
              <a:gd name="connsiteY1" fmla="*/ 0 h 1707020"/>
              <a:gd name="connsiteX2" fmla="*/ 1130623 w 1132329"/>
              <a:gd name="connsiteY2" fmla="*/ 338315 h 1707020"/>
              <a:gd name="connsiteX3" fmla="*/ 0 w 1132329"/>
              <a:gd name="connsiteY3" fmla="*/ 1707020 h 1707020"/>
              <a:gd name="connsiteX0" fmla="*/ 0 w 1133116"/>
              <a:gd name="connsiteY0" fmla="*/ 1707020 h 1707020"/>
              <a:gd name="connsiteX1" fmla="*/ 1132329 w 1133116"/>
              <a:gd name="connsiteY1" fmla="*/ 0 h 1707020"/>
              <a:gd name="connsiteX2" fmla="*/ 1133004 w 1133116"/>
              <a:gd name="connsiteY2" fmla="*/ 343078 h 1707020"/>
              <a:gd name="connsiteX3" fmla="*/ 0 w 1133116"/>
              <a:gd name="connsiteY3" fmla="*/ 1707020 h 1707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116" h="1707020">
                <a:moveTo>
                  <a:pt x="0" y="1707020"/>
                </a:moveTo>
                <a:lnTo>
                  <a:pt x="1132329" y="0"/>
                </a:lnTo>
                <a:cubicBezTo>
                  <a:pt x="1131760" y="120709"/>
                  <a:pt x="1133573" y="222369"/>
                  <a:pt x="1133004" y="343078"/>
                </a:cubicBezTo>
                <a:lnTo>
                  <a:pt x="0" y="1707020"/>
                </a:lnTo>
                <a:close/>
              </a:path>
            </a:pathLst>
          </a:custGeom>
          <a:gradFill>
            <a:gsLst>
              <a:gs pos="61000">
                <a:schemeClr val="bg1">
                  <a:alpha val="0"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4462205" y="1501786"/>
            <a:ext cx="1128285" cy="1313564"/>
          </a:xfrm>
          <a:custGeom>
            <a:avLst/>
            <a:gdLst>
              <a:gd name="connsiteX0" fmla="*/ 0 w 127645"/>
              <a:gd name="connsiteY0" fmla="*/ 306297 h 306297"/>
              <a:gd name="connsiteX1" fmla="*/ 63823 w 127645"/>
              <a:gd name="connsiteY1" fmla="*/ 0 h 306297"/>
              <a:gd name="connsiteX2" fmla="*/ 127645 w 127645"/>
              <a:gd name="connsiteY2" fmla="*/ 306297 h 306297"/>
              <a:gd name="connsiteX3" fmla="*/ 0 w 127645"/>
              <a:gd name="connsiteY3" fmla="*/ 306297 h 306297"/>
              <a:gd name="connsiteX0" fmla="*/ 0 w 980133"/>
              <a:gd name="connsiteY0" fmla="*/ 949234 h 949234"/>
              <a:gd name="connsiteX1" fmla="*/ 916311 w 980133"/>
              <a:gd name="connsiteY1" fmla="*/ 0 h 949234"/>
              <a:gd name="connsiteX2" fmla="*/ 980133 w 980133"/>
              <a:gd name="connsiteY2" fmla="*/ 306297 h 949234"/>
              <a:gd name="connsiteX3" fmla="*/ 0 w 980133"/>
              <a:gd name="connsiteY3" fmla="*/ 949234 h 949234"/>
              <a:gd name="connsiteX0" fmla="*/ 0 w 1125861"/>
              <a:gd name="connsiteY0" fmla="*/ 1268321 h 1268321"/>
              <a:gd name="connsiteX1" fmla="*/ 1125861 w 1125861"/>
              <a:gd name="connsiteY1" fmla="*/ 0 h 1268321"/>
              <a:gd name="connsiteX2" fmla="*/ 980133 w 1125861"/>
              <a:gd name="connsiteY2" fmla="*/ 625384 h 1268321"/>
              <a:gd name="connsiteX3" fmla="*/ 0 w 1125861"/>
              <a:gd name="connsiteY3" fmla="*/ 1268321 h 1268321"/>
              <a:gd name="connsiteX0" fmla="*/ 0 w 1125861"/>
              <a:gd name="connsiteY0" fmla="*/ 1268321 h 1268321"/>
              <a:gd name="connsiteX1" fmla="*/ 1125861 w 1125861"/>
              <a:gd name="connsiteY1" fmla="*/ 0 h 1268321"/>
              <a:gd name="connsiteX2" fmla="*/ 1123008 w 1125861"/>
              <a:gd name="connsiteY2" fmla="*/ 370590 h 1268321"/>
              <a:gd name="connsiteX3" fmla="*/ 0 w 1125861"/>
              <a:gd name="connsiteY3" fmla="*/ 1268321 h 1268321"/>
              <a:gd name="connsiteX0" fmla="*/ 0 w 1123008"/>
              <a:gd name="connsiteY0" fmla="*/ 1313564 h 1313564"/>
              <a:gd name="connsiteX1" fmla="*/ 1121098 w 1123008"/>
              <a:gd name="connsiteY1" fmla="*/ 0 h 1313564"/>
              <a:gd name="connsiteX2" fmla="*/ 1123008 w 1123008"/>
              <a:gd name="connsiteY2" fmla="*/ 415833 h 1313564"/>
              <a:gd name="connsiteX3" fmla="*/ 0 w 1123008"/>
              <a:gd name="connsiteY3" fmla="*/ 1313564 h 1313564"/>
              <a:gd name="connsiteX0" fmla="*/ 0 w 1123008"/>
              <a:gd name="connsiteY0" fmla="*/ 1313564 h 1313564"/>
              <a:gd name="connsiteX1" fmla="*/ 1121098 w 1123008"/>
              <a:gd name="connsiteY1" fmla="*/ 0 h 1313564"/>
              <a:gd name="connsiteX2" fmla="*/ 1123008 w 1123008"/>
              <a:gd name="connsiteY2" fmla="*/ 332489 h 1313564"/>
              <a:gd name="connsiteX3" fmla="*/ 0 w 1123008"/>
              <a:gd name="connsiteY3" fmla="*/ 1313564 h 1313564"/>
              <a:gd name="connsiteX0" fmla="*/ 0 w 1123008"/>
              <a:gd name="connsiteY0" fmla="*/ 1313564 h 1313564"/>
              <a:gd name="connsiteX1" fmla="*/ 1121098 w 1123008"/>
              <a:gd name="connsiteY1" fmla="*/ 0 h 1313564"/>
              <a:gd name="connsiteX2" fmla="*/ 1123008 w 1123008"/>
              <a:gd name="connsiteY2" fmla="*/ 339633 h 1313564"/>
              <a:gd name="connsiteX3" fmla="*/ 0 w 1123008"/>
              <a:gd name="connsiteY3" fmla="*/ 1313564 h 1313564"/>
              <a:gd name="connsiteX0" fmla="*/ 0 w 1128285"/>
              <a:gd name="connsiteY0" fmla="*/ 1313564 h 1313564"/>
              <a:gd name="connsiteX1" fmla="*/ 1128242 w 1128285"/>
              <a:gd name="connsiteY1" fmla="*/ 0 h 1313564"/>
              <a:gd name="connsiteX2" fmla="*/ 1123008 w 1128285"/>
              <a:gd name="connsiteY2" fmla="*/ 339633 h 1313564"/>
              <a:gd name="connsiteX3" fmla="*/ 0 w 1128285"/>
              <a:gd name="connsiteY3" fmla="*/ 1313564 h 1313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285" h="1313564">
                <a:moveTo>
                  <a:pt x="0" y="1313564"/>
                </a:moveTo>
                <a:lnTo>
                  <a:pt x="1128242" y="0"/>
                </a:lnTo>
                <a:cubicBezTo>
                  <a:pt x="1128879" y="138611"/>
                  <a:pt x="1122371" y="201022"/>
                  <a:pt x="1123008" y="339633"/>
                </a:cubicBezTo>
                <a:lnTo>
                  <a:pt x="0" y="1313564"/>
                </a:lnTo>
                <a:close/>
              </a:path>
            </a:pathLst>
          </a:custGeom>
          <a:gradFill>
            <a:gsLst>
              <a:gs pos="61000">
                <a:schemeClr val="bg1"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/>
          <p:cNvSpPr/>
          <p:nvPr/>
        </p:nvSpPr>
        <p:spPr>
          <a:xfrm>
            <a:off x="4460884" y="1887408"/>
            <a:ext cx="1132808" cy="923924"/>
          </a:xfrm>
          <a:custGeom>
            <a:avLst/>
            <a:gdLst>
              <a:gd name="connsiteX0" fmla="*/ 0 w 1060704"/>
              <a:gd name="connsiteY0" fmla="*/ 914400 h 914400"/>
              <a:gd name="connsiteX1" fmla="*/ 530352 w 1060704"/>
              <a:gd name="connsiteY1" fmla="*/ 0 h 914400"/>
              <a:gd name="connsiteX2" fmla="*/ 1060704 w 1060704"/>
              <a:gd name="connsiteY2" fmla="*/ 914400 h 914400"/>
              <a:gd name="connsiteX3" fmla="*/ 0 w 1060704"/>
              <a:gd name="connsiteY3" fmla="*/ 914400 h 914400"/>
              <a:gd name="connsiteX0" fmla="*/ 0 w 827341"/>
              <a:gd name="connsiteY0" fmla="*/ 0 h 1052513"/>
              <a:gd name="connsiteX1" fmla="*/ 296989 w 827341"/>
              <a:gd name="connsiteY1" fmla="*/ 138113 h 1052513"/>
              <a:gd name="connsiteX2" fmla="*/ 827341 w 827341"/>
              <a:gd name="connsiteY2" fmla="*/ 1052513 h 1052513"/>
              <a:gd name="connsiteX3" fmla="*/ 0 w 827341"/>
              <a:gd name="connsiteY3" fmla="*/ 0 h 1052513"/>
              <a:gd name="connsiteX0" fmla="*/ 0 w 1082801"/>
              <a:gd name="connsiteY0" fmla="*/ 795337 h 1847850"/>
              <a:gd name="connsiteX1" fmla="*/ 1082801 w 1082801"/>
              <a:gd name="connsiteY1" fmla="*/ 0 h 1847850"/>
              <a:gd name="connsiteX2" fmla="*/ 827341 w 1082801"/>
              <a:gd name="connsiteY2" fmla="*/ 1847850 h 1847850"/>
              <a:gd name="connsiteX3" fmla="*/ 0 w 1082801"/>
              <a:gd name="connsiteY3" fmla="*/ 795337 h 1847850"/>
              <a:gd name="connsiteX0" fmla="*/ 0 w 1098803"/>
              <a:gd name="connsiteY0" fmla="*/ 795337 h 795337"/>
              <a:gd name="connsiteX1" fmla="*/ 1082801 w 1098803"/>
              <a:gd name="connsiteY1" fmla="*/ 0 h 795337"/>
              <a:gd name="connsiteX2" fmla="*/ 1098803 w 1098803"/>
              <a:gd name="connsiteY2" fmla="*/ 280987 h 795337"/>
              <a:gd name="connsiteX3" fmla="*/ 0 w 1098803"/>
              <a:gd name="connsiteY3" fmla="*/ 795337 h 795337"/>
              <a:gd name="connsiteX0" fmla="*/ 0 w 1123283"/>
              <a:gd name="connsiteY0" fmla="*/ 819149 h 819149"/>
              <a:gd name="connsiteX1" fmla="*/ 1123283 w 1123283"/>
              <a:gd name="connsiteY1" fmla="*/ 0 h 819149"/>
              <a:gd name="connsiteX2" fmla="*/ 1098803 w 1123283"/>
              <a:gd name="connsiteY2" fmla="*/ 304799 h 819149"/>
              <a:gd name="connsiteX3" fmla="*/ 0 w 1123283"/>
              <a:gd name="connsiteY3" fmla="*/ 819149 h 819149"/>
              <a:gd name="connsiteX0" fmla="*/ 0 w 1123283"/>
              <a:gd name="connsiteY0" fmla="*/ 819149 h 819149"/>
              <a:gd name="connsiteX1" fmla="*/ 1123283 w 1123283"/>
              <a:gd name="connsiteY1" fmla="*/ 0 h 819149"/>
              <a:gd name="connsiteX2" fmla="*/ 1120234 w 1123283"/>
              <a:gd name="connsiteY2" fmla="*/ 366711 h 819149"/>
              <a:gd name="connsiteX3" fmla="*/ 0 w 1123283"/>
              <a:gd name="connsiteY3" fmla="*/ 819149 h 819149"/>
              <a:gd name="connsiteX0" fmla="*/ 0 w 1132808"/>
              <a:gd name="connsiteY0" fmla="*/ 923924 h 923924"/>
              <a:gd name="connsiteX1" fmla="*/ 1132808 w 1132808"/>
              <a:gd name="connsiteY1" fmla="*/ 0 h 923924"/>
              <a:gd name="connsiteX2" fmla="*/ 1120234 w 1132808"/>
              <a:gd name="connsiteY2" fmla="*/ 471486 h 923924"/>
              <a:gd name="connsiteX3" fmla="*/ 0 w 1132808"/>
              <a:gd name="connsiteY3" fmla="*/ 923924 h 923924"/>
              <a:gd name="connsiteX0" fmla="*/ 0 w 1132808"/>
              <a:gd name="connsiteY0" fmla="*/ 923924 h 923924"/>
              <a:gd name="connsiteX1" fmla="*/ 1132808 w 1132808"/>
              <a:gd name="connsiteY1" fmla="*/ 0 h 923924"/>
              <a:gd name="connsiteX2" fmla="*/ 1124996 w 1132808"/>
              <a:gd name="connsiteY2" fmla="*/ 345280 h 923924"/>
              <a:gd name="connsiteX3" fmla="*/ 0 w 1132808"/>
              <a:gd name="connsiteY3" fmla="*/ 923924 h 923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2808" h="923924">
                <a:moveTo>
                  <a:pt x="0" y="923924"/>
                </a:moveTo>
                <a:cubicBezTo>
                  <a:pt x="374428" y="650874"/>
                  <a:pt x="758380" y="273050"/>
                  <a:pt x="1132808" y="0"/>
                </a:cubicBezTo>
                <a:cubicBezTo>
                  <a:pt x="1131792" y="122237"/>
                  <a:pt x="1126012" y="223043"/>
                  <a:pt x="1124996" y="345280"/>
                </a:cubicBezTo>
                <a:lnTo>
                  <a:pt x="0" y="923924"/>
                </a:lnTo>
                <a:close/>
              </a:path>
            </a:pathLst>
          </a:custGeom>
          <a:gradFill>
            <a:gsLst>
              <a:gs pos="61000">
                <a:schemeClr val="bg1">
                  <a:alpha val="0"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/>
          <p:cNvSpPr/>
          <p:nvPr/>
        </p:nvSpPr>
        <p:spPr>
          <a:xfrm>
            <a:off x="4458502" y="2273171"/>
            <a:ext cx="1128046" cy="521493"/>
          </a:xfrm>
          <a:custGeom>
            <a:avLst/>
            <a:gdLst>
              <a:gd name="connsiteX0" fmla="*/ 0 w 1060704"/>
              <a:gd name="connsiteY0" fmla="*/ 914400 h 914400"/>
              <a:gd name="connsiteX1" fmla="*/ 530352 w 1060704"/>
              <a:gd name="connsiteY1" fmla="*/ 0 h 914400"/>
              <a:gd name="connsiteX2" fmla="*/ 1060704 w 1060704"/>
              <a:gd name="connsiteY2" fmla="*/ 914400 h 914400"/>
              <a:gd name="connsiteX3" fmla="*/ 0 w 1060704"/>
              <a:gd name="connsiteY3" fmla="*/ 914400 h 914400"/>
              <a:gd name="connsiteX0" fmla="*/ 0 w 829723"/>
              <a:gd name="connsiteY0" fmla="*/ 0 h 1069181"/>
              <a:gd name="connsiteX1" fmla="*/ 299371 w 829723"/>
              <a:gd name="connsiteY1" fmla="*/ 154781 h 1069181"/>
              <a:gd name="connsiteX2" fmla="*/ 829723 w 829723"/>
              <a:gd name="connsiteY2" fmla="*/ 1069181 h 1069181"/>
              <a:gd name="connsiteX3" fmla="*/ 0 w 829723"/>
              <a:gd name="connsiteY3" fmla="*/ 0 h 1069181"/>
              <a:gd name="connsiteX0" fmla="*/ 0 w 1128046"/>
              <a:gd name="connsiteY0" fmla="*/ 361950 h 1431131"/>
              <a:gd name="connsiteX1" fmla="*/ 1128046 w 1128046"/>
              <a:gd name="connsiteY1" fmla="*/ 0 h 1431131"/>
              <a:gd name="connsiteX2" fmla="*/ 829723 w 1128046"/>
              <a:gd name="connsiteY2" fmla="*/ 1431131 h 1431131"/>
              <a:gd name="connsiteX3" fmla="*/ 0 w 1128046"/>
              <a:gd name="connsiteY3" fmla="*/ 361950 h 1431131"/>
              <a:gd name="connsiteX0" fmla="*/ 0 w 1128046"/>
              <a:gd name="connsiteY0" fmla="*/ 361950 h 361950"/>
              <a:gd name="connsiteX1" fmla="*/ 1128046 w 1128046"/>
              <a:gd name="connsiteY1" fmla="*/ 0 h 361950"/>
              <a:gd name="connsiteX2" fmla="*/ 1103567 w 1128046"/>
              <a:gd name="connsiteY2" fmla="*/ 333375 h 361950"/>
              <a:gd name="connsiteX3" fmla="*/ 0 w 1128046"/>
              <a:gd name="connsiteY3" fmla="*/ 361950 h 361950"/>
              <a:gd name="connsiteX0" fmla="*/ 0 w 1128046"/>
              <a:gd name="connsiteY0" fmla="*/ 366712 h 366712"/>
              <a:gd name="connsiteX1" fmla="*/ 1128046 w 1128046"/>
              <a:gd name="connsiteY1" fmla="*/ 0 h 366712"/>
              <a:gd name="connsiteX2" fmla="*/ 1103567 w 1128046"/>
              <a:gd name="connsiteY2" fmla="*/ 338137 h 366712"/>
              <a:gd name="connsiteX3" fmla="*/ 0 w 1128046"/>
              <a:gd name="connsiteY3" fmla="*/ 366712 h 366712"/>
              <a:gd name="connsiteX0" fmla="*/ 0 w 1128046"/>
              <a:gd name="connsiteY0" fmla="*/ 366712 h 369093"/>
              <a:gd name="connsiteX1" fmla="*/ 1128046 w 1128046"/>
              <a:gd name="connsiteY1" fmla="*/ 0 h 369093"/>
              <a:gd name="connsiteX2" fmla="*/ 1127380 w 1128046"/>
              <a:gd name="connsiteY2" fmla="*/ 369093 h 369093"/>
              <a:gd name="connsiteX3" fmla="*/ 0 w 1128046"/>
              <a:gd name="connsiteY3" fmla="*/ 366712 h 369093"/>
              <a:gd name="connsiteX0" fmla="*/ 0 w 1128046"/>
              <a:gd name="connsiteY0" fmla="*/ 521493 h 523874"/>
              <a:gd name="connsiteX1" fmla="*/ 1128046 w 1128046"/>
              <a:gd name="connsiteY1" fmla="*/ 0 h 523874"/>
              <a:gd name="connsiteX2" fmla="*/ 1127380 w 1128046"/>
              <a:gd name="connsiteY2" fmla="*/ 523874 h 523874"/>
              <a:gd name="connsiteX3" fmla="*/ 0 w 1128046"/>
              <a:gd name="connsiteY3" fmla="*/ 521493 h 523874"/>
              <a:gd name="connsiteX0" fmla="*/ 0 w 1128046"/>
              <a:gd name="connsiteY0" fmla="*/ 521493 h 521493"/>
              <a:gd name="connsiteX1" fmla="*/ 1128046 w 1128046"/>
              <a:gd name="connsiteY1" fmla="*/ 0 h 521493"/>
              <a:gd name="connsiteX2" fmla="*/ 1127380 w 1128046"/>
              <a:gd name="connsiteY2" fmla="*/ 340518 h 521493"/>
              <a:gd name="connsiteX3" fmla="*/ 0 w 1128046"/>
              <a:gd name="connsiteY3" fmla="*/ 521493 h 52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046" h="521493">
                <a:moveTo>
                  <a:pt x="0" y="521493"/>
                </a:moveTo>
                <a:lnTo>
                  <a:pt x="1128046" y="0"/>
                </a:lnTo>
                <a:lnTo>
                  <a:pt x="1127380" y="340518"/>
                </a:lnTo>
                <a:lnTo>
                  <a:pt x="0" y="521493"/>
                </a:lnTo>
                <a:close/>
              </a:path>
            </a:pathLst>
          </a:custGeom>
          <a:gradFill>
            <a:gsLst>
              <a:gs pos="61000">
                <a:schemeClr val="bg1"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4468360" y="2667795"/>
            <a:ext cx="1120250" cy="340518"/>
          </a:xfrm>
          <a:custGeom>
            <a:avLst/>
            <a:gdLst>
              <a:gd name="connsiteX0" fmla="*/ 0 w 1060704"/>
              <a:gd name="connsiteY0" fmla="*/ 914400 h 914400"/>
              <a:gd name="connsiteX1" fmla="*/ 530352 w 1060704"/>
              <a:gd name="connsiteY1" fmla="*/ 0 h 914400"/>
              <a:gd name="connsiteX2" fmla="*/ 1060704 w 1060704"/>
              <a:gd name="connsiteY2" fmla="*/ 914400 h 914400"/>
              <a:gd name="connsiteX3" fmla="*/ 0 w 1060704"/>
              <a:gd name="connsiteY3" fmla="*/ 914400 h 914400"/>
              <a:gd name="connsiteX0" fmla="*/ 0 w 1084516"/>
              <a:gd name="connsiteY0" fmla="*/ 21431 h 914400"/>
              <a:gd name="connsiteX1" fmla="*/ 554164 w 1084516"/>
              <a:gd name="connsiteY1" fmla="*/ 0 h 914400"/>
              <a:gd name="connsiteX2" fmla="*/ 1084516 w 1084516"/>
              <a:gd name="connsiteY2" fmla="*/ 914400 h 914400"/>
              <a:gd name="connsiteX3" fmla="*/ 0 w 1084516"/>
              <a:gd name="connsiteY3" fmla="*/ 21431 h 914400"/>
              <a:gd name="connsiteX0" fmla="*/ 0 w 1123283"/>
              <a:gd name="connsiteY0" fmla="*/ 0 h 892969"/>
              <a:gd name="connsiteX1" fmla="*/ 1123283 w 1123283"/>
              <a:gd name="connsiteY1" fmla="*/ 64294 h 892969"/>
              <a:gd name="connsiteX2" fmla="*/ 1084516 w 1123283"/>
              <a:gd name="connsiteY2" fmla="*/ 892969 h 892969"/>
              <a:gd name="connsiteX3" fmla="*/ 0 w 1123283"/>
              <a:gd name="connsiteY3" fmla="*/ 0 h 892969"/>
              <a:gd name="connsiteX0" fmla="*/ 0 w 1123283"/>
              <a:gd name="connsiteY0" fmla="*/ 0 h 428625"/>
              <a:gd name="connsiteX1" fmla="*/ 1123283 w 1123283"/>
              <a:gd name="connsiteY1" fmla="*/ 64294 h 428625"/>
              <a:gd name="connsiteX2" fmla="*/ 1117853 w 1123283"/>
              <a:gd name="connsiteY2" fmla="*/ 428625 h 428625"/>
              <a:gd name="connsiteX3" fmla="*/ 0 w 1123283"/>
              <a:gd name="connsiteY3" fmla="*/ 0 h 428625"/>
              <a:gd name="connsiteX0" fmla="*/ 0 w 1117853"/>
              <a:gd name="connsiteY0" fmla="*/ 0 h 428625"/>
              <a:gd name="connsiteX1" fmla="*/ 1116140 w 1117853"/>
              <a:gd name="connsiteY1" fmla="*/ 71438 h 428625"/>
              <a:gd name="connsiteX2" fmla="*/ 1117853 w 1117853"/>
              <a:gd name="connsiteY2" fmla="*/ 428625 h 428625"/>
              <a:gd name="connsiteX3" fmla="*/ 0 w 1117853"/>
              <a:gd name="connsiteY3" fmla="*/ 0 h 428625"/>
              <a:gd name="connsiteX0" fmla="*/ 0 w 1117853"/>
              <a:gd name="connsiteY0" fmla="*/ 0 h 431006"/>
              <a:gd name="connsiteX1" fmla="*/ 1116140 w 1117853"/>
              <a:gd name="connsiteY1" fmla="*/ 71438 h 431006"/>
              <a:gd name="connsiteX2" fmla="*/ 1117853 w 1117853"/>
              <a:gd name="connsiteY2" fmla="*/ 431006 h 431006"/>
              <a:gd name="connsiteX3" fmla="*/ 0 w 1117853"/>
              <a:gd name="connsiteY3" fmla="*/ 0 h 431006"/>
              <a:gd name="connsiteX0" fmla="*/ 0 w 1118521"/>
              <a:gd name="connsiteY0" fmla="*/ 121443 h 552449"/>
              <a:gd name="connsiteX1" fmla="*/ 1118521 w 1118521"/>
              <a:gd name="connsiteY1" fmla="*/ 0 h 552449"/>
              <a:gd name="connsiteX2" fmla="*/ 1117853 w 1118521"/>
              <a:gd name="connsiteY2" fmla="*/ 552449 h 552449"/>
              <a:gd name="connsiteX3" fmla="*/ 0 w 1118521"/>
              <a:gd name="connsiteY3" fmla="*/ 121443 h 552449"/>
              <a:gd name="connsiteX0" fmla="*/ 0 w 1129762"/>
              <a:gd name="connsiteY0" fmla="*/ 121443 h 328611"/>
              <a:gd name="connsiteX1" fmla="*/ 1118521 w 1129762"/>
              <a:gd name="connsiteY1" fmla="*/ 0 h 328611"/>
              <a:gd name="connsiteX2" fmla="*/ 1129759 w 1129762"/>
              <a:gd name="connsiteY2" fmla="*/ 328611 h 328611"/>
              <a:gd name="connsiteX3" fmla="*/ 0 w 1129762"/>
              <a:gd name="connsiteY3" fmla="*/ 121443 h 328611"/>
              <a:gd name="connsiteX0" fmla="*/ 0 w 1129766"/>
              <a:gd name="connsiteY0" fmla="*/ 128587 h 335755"/>
              <a:gd name="connsiteX1" fmla="*/ 1125665 w 1129766"/>
              <a:gd name="connsiteY1" fmla="*/ 0 h 335755"/>
              <a:gd name="connsiteX2" fmla="*/ 1129759 w 1129766"/>
              <a:gd name="connsiteY2" fmla="*/ 335755 h 335755"/>
              <a:gd name="connsiteX3" fmla="*/ 0 w 1129766"/>
              <a:gd name="connsiteY3" fmla="*/ 128587 h 335755"/>
              <a:gd name="connsiteX0" fmla="*/ 0 w 1125665"/>
              <a:gd name="connsiteY0" fmla="*/ 128587 h 340518"/>
              <a:gd name="connsiteX1" fmla="*/ 1125665 w 1125665"/>
              <a:gd name="connsiteY1" fmla="*/ 0 h 340518"/>
              <a:gd name="connsiteX2" fmla="*/ 1120234 w 1125665"/>
              <a:gd name="connsiteY2" fmla="*/ 340518 h 340518"/>
              <a:gd name="connsiteX3" fmla="*/ 0 w 1125665"/>
              <a:gd name="connsiteY3" fmla="*/ 128587 h 340518"/>
              <a:gd name="connsiteX0" fmla="*/ 0 w 1120250"/>
              <a:gd name="connsiteY0" fmla="*/ 128587 h 340518"/>
              <a:gd name="connsiteX1" fmla="*/ 1118521 w 1120250"/>
              <a:gd name="connsiteY1" fmla="*/ 0 h 340518"/>
              <a:gd name="connsiteX2" fmla="*/ 1120234 w 1120250"/>
              <a:gd name="connsiteY2" fmla="*/ 340518 h 340518"/>
              <a:gd name="connsiteX3" fmla="*/ 0 w 1120250"/>
              <a:gd name="connsiteY3" fmla="*/ 128587 h 34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250" h="340518">
                <a:moveTo>
                  <a:pt x="0" y="128587"/>
                </a:moveTo>
                <a:lnTo>
                  <a:pt x="1118521" y="0"/>
                </a:lnTo>
                <a:cubicBezTo>
                  <a:pt x="1118298" y="184150"/>
                  <a:pt x="1120457" y="156368"/>
                  <a:pt x="1120234" y="340518"/>
                </a:cubicBezTo>
                <a:lnTo>
                  <a:pt x="0" y="128587"/>
                </a:lnTo>
                <a:close/>
              </a:path>
            </a:pathLst>
          </a:custGeom>
          <a:gradFill>
            <a:gsLst>
              <a:gs pos="61000">
                <a:schemeClr val="bg1">
                  <a:alpha val="0"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4463264" y="2799428"/>
            <a:ext cx="1127759" cy="590550"/>
          </a:xfrm>
          <a:custGeom>
            <a:avLst/>
            <a:gdLst>
              <a:gd name="connsiteX0" fmla="*/ 0 w 1060704"/>
              <a:gd name="connsiteY0" fmla="*/ 914400 h 914400"/>
              <a:gd name="connsiteX1" fmla="*/ 530352 w 1060704"/>
              <a:gd name="connsiteY1" fmla="*/ 0 h 914400"/>
              <a:gd name="connsiteX2" fmla="*/ 1060704 w 1060704"/>
              <a:gd name="connsiteY2" fmla="*/ 914400 h 914400"/>
              <a:gd name="connsiteX3" fmla="*/ 0 w 1060704"/>
              <a:gd name="connsiteY3" fmla="*/ 914400 h 914400"/>
              <a:gd name="connsiteX0" fmla="*/ 0 w 1239964"/>
              <a:gd name="connsiteY0" fmla="*/ 245269 h 245269"/>
              <a:gd name="connsiteX1" fmla="*/ 1239964 w 1239964"/>
              <a:gd name="connsiteY1" fmla="*/ 0 h 245269"/>
              <a:gd name="connsiteX2" fmla="*/ 1060704 w 1239964"/>
              <a:gd name="connsiteY2" fmla="*/ 245269 h 245269"/>
              <a:gd name="connsiteX3" fmla="*/ 0 w 1239964"/>
              <a:gd name="connsiteY3" fmla="*/ 245269 h 245269"/>
              <a:gd name="connsiteX0" fmla="*/ 0 w 1355979"/>
              <a:gd name="connsiteY0" fmla="*/ 245269 h 492919"/>
              <a:gd name="connsiteX1" fmla="*/ 1239964 w 1355979"/>
              <a:gd name="connsiteY1" fmla="*/ 0 h 492919"/>
              <a:gd name="connsiteX2" fmla="*/ 1355979 w 1355979"/>
              <a:gd name="connsiteY2" fmla="*/ 492919 h 492919"/>
              <a:gd name="connsiteX3" fmla="*/ 0 w 1355979"/>
              <a:gd name="connsiteY3" fmla="*/ 245269 h 492919"/>
              <a:gd name="connsiteX0" fmla="*/ 0 w 1356645"/>
              <a:gd name="connsiteY0" fmla="*/ 119063 h 366713"/>
              <a:gd name="connsiteX1" fmla="*/ 1356645 w 1356645"/>
              <a:gd name="connsiteY1" fmla="*/ 0 h 366713"/>
              <a:gd name="connsiteX2" fmla="*/ 1355979 w 1356645"/>
              <a:gd name="connsiteY2" fmla="*/ 366713 h 366713"/>
              <a:gd name="connsiteX3" fmla="*/ 0 w 1356645"/>
              <a:gd name="connsiteY3" fmla="*/ 119063 h 366713"/>
              <a:gd name="connsiteX0" fmla="*/ 0 w 1120901"/>
              <a:gd name="connsiteY0" fmla="*/ 0 h 1312069"/>
              <a:gd name="connsiteX1" fmla="*/ 1120901 w 1120901"/>
              <a:gd name="connsiteY1" fmla="*/ 945356 h 1312069"/>
              <a:gd name="connsiteX2" fmla="*/ 1120235 w 1120901"/>
              <a:gd name="connsiteY2" fmla="*/ 1312069 h 1312069"/>
              <a:gd name="connsiteX3" fmla="*/ 0 w 1120901"/>
              <a:gd name="connsiteY3" fmla="*/ 0 h 1312069"/>
              <a:gd name="connsiteX0" fmla="*/ 0 w 1125663"/>
              <a:gd name="connsiteY0" fmla="*/ 0 h 1312069"/>
              <a:gd name="connsiteX1" fmla="*/ 1125663 w 1125663"/>
              <a:gd name="connsiteY1" fmla="*/ 252413 h 1312069"/>
              <a:gd name="connsiteX2" fmla="*/ 1120235 w 1125663"/>
              <a:gd name="connsiteY2" fmla="*/ 1312069 h 1312069"/>
              <a:gd name="connsiteX3" fmla="*/ 0 w 1125663"/>
              <a:gd name="connsiteY3" fmla="*/ 0 h 1312069"/>
              <a:gd name="connsiteX0" fmla="*/ 0 w 1127759"/>
              <a:gd name="connsiteY0" fmla="*/ 0 h 590550"/>
              <a:gd name="connsiteX1" fmla="*/ 1125663 w 1127759"/>
              <a:gd name="connsiteY1" fmla="*/ 252413 h 590550"/>
              <a:gd name="connsiteX2" fmla="*/ 1127379 w 1127759"/>
              <a:gd name="connsiteY2" fmla="*/ 590550 h 590550"/>
              <a:gd name="connsiteX3" fmla="*/ 0 w 1127759"/>
              <a:gd name="connsiteY3" fmla="*/ 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7759" h="590550">
                <a:moveTo>
                  <a:pt x="0" y="0"/>
                </a:moveTo>
                <a:lnTo>
                  <a:pt x="1125663" y="252413"/>
                </a:lnTo>
                <a:cubicBezTo>
                  <a:pt x="1123854" y="605632"/>
                  <a:pt x="1129188" y="237331"/>
                  <a:pt x="1127379" y="59055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61000">
                <a:schemeClr val="bg1"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27"/>
          <a:stretch/>
        </p:blipFill>
        <p:spPr>
          <a:xfrm>
            <a:off x="0" y="9525"/>
            <a:ext cx="9144000" cy="4668926"/>
          </a:xfrm>
          <a:prstGeom prst="rect">
            <a:avLst/>
          </a:prstGeom>
        </p:spPr>
      </p:pic>
      <p:pic>
        <p:nvPicPr>
          <p:cNvPr id="22" name="Picture 20" descr="Oracle WHIT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15479" y="4668926"/>
            <a:ext cx="704056" cy="8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22"/>
          <p:cNvGrpSpPr/>
          <p:nvPr/>
        </p:nvGrpSpPr>
        <p:grpSpPr>
          <a:xfrm>
            <a:off x="0" y="4629150"/>
            <a:ext cx="9144000" cy="168275"/>
            <a:chOff x="0" y="4629150"/>
            <a:chExt cx="9144000" cy="168275"/>
          </a:xfrm>
        </p:grpSpPr>
        <p:pic>
          <p:nvPicPr>
            <p:cNvPr id="24" name="Picture 23" descr="Red Bar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25" name="Picture 20" descr="Oracle WHITE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Rectangle 25"/>
          <p:cNvSpPr/>
          <p:nvPr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2"/>
          <p:cNvSpPr/>
          <p:nvPr/>
        </p:nvSpPr>
        <p:spPr>
          <a:xfrm>
            <a:off x="4464843" y="2807059"/>
            <a:ext cx="1120902" cy="976313"/>
          </a:xfrm>
          <a:custGeom>
            <a:avLst/>
            <a:gdLst>
              <a:gd name="connsiteX0" fmla="*/ 0 w 1060704"/>
              <a:gd name="connsiteY0" fmla="*/ 914400 h 914400"/>
              <a:gd name="connsiteX1" fmla="*/ 530352 w 1060704"/>
              <a:gd name="connsiteY1" fmla="*/ 0 h 914400"/>
              <a:gd name="connsiteX2" fmla="*/ 1060704 w 1060704"/>
              <a:gd name="connsiteY2" fmla="*/ 914400 h 914400"/>
              <a:gd name="connsiteX3" fmla="*/ 0 w 1060704"/>
              <a:gd name="connsiteY3" fmla="*/ 914400 h 914400"/>
              <a:gd name="connsiteX0" fmla="*/ 0 w 1060704"/>
              <a:gd name="connsiteY0" fmla="*/ 812006 h 812006"/>
              <a:gd name="connsiteX1" fmla="*/ 704183 w 1060704"/>
              <a:gd name="connsiteY1" fmla="*/ 0 h 812006"/>
              <a:gd name="connsiteX2" fmla="*/ 1060704 w 1060704"/>
              <a:gd name="connsiteY2" fmla="*/ 812006 h 812006"/>
              <a:gd name="connsiteX3" fmla="*/ 0 w 1060704"/>
              <a:gd name="connsiteY3" fmla="*/ 812006 h 812006"/>
              <a:gd name="connsiteX0" fmla="*/ 0 w 704183"/>
              <a:gd name="connsiteY0" fmla="*/ 812006 h 812006"/>
              <a:gd name="connsiteX1" fmla="*/ 704183 w 704183"/>
              <a:gd name="connsiteY1" fmla="*/ 0 h 812006"/>
              <a:gd name="connsiteX2" fmla="*/ 703517 w 704183"/>
              <a:gd name="connsiteY2" fmla="*/ 347662 h 812006"/>
              <a:gd name="connsiteX3" fmla="*/ 0 w 704183"/>
              <a:gd name="connsiteY3" fmla="*/ 812006 h 812006"/>
              <a:gd name="connsiteX0" fmla="*/ 0 w 1120902"/>
              <a:gd name="connsiteY0" fmla="*/ 0 h 976313"/>
              <a:gd name="connsiteX1" fmla="*/ 1120902 w 1120902"/>
              <a:gd name="connsiteY1" fmla="*/ 628651 h 976313"/>
              <a:gd name="connsiteX2" fmla="*/ 1120236 w 1120902"/>
              <a:gd name="connsiteY2" fmla="*/ 976313 h 976313"/>
              <a:gd name="connsiteX3" fmla="*/ 0 w 1120902"/>
              <a:gd name="connsiteY3" fmla="*/ 0 h 9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902" h="976313">
                <a:moveTo>
                  <a:pt x="0" y="0"/>
                </a:moveTo>
                <a:lnTo>
                  <a:pt x="1120902" y="628651"/>
                </a:lnTo>
                <a:lnTo>
                  <a:pt x="1120236" y="97631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1000">
                <a:schemeClr val="bg1">
                  <a:alpha val="0"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/>
          <p:cNvSpPr/>
          <p:nvPr/>
        </p:nvSpPr>
        <p:spPr>
          <a:xfrm>
            <a:off x="4464177" y="2797968"/>
            <a:ext cx="1124617" cy="1364456"/>
          </a:xfrm>
          <a:custGeom>
            <a:avLst/>
            <a:gdLst>
              <a:gd name="connsiteX0" fmla="*/ 0 w 1060704"/>
              <a:gd name="connsiteY0" fmla="*/ 914400 h 914400"/>
              <a:gd name="connsiteX1" fmla="*/ 530352 w 1060704"/>
              <a:gd name="connsiteY1" fmla="*/ 0 h 914400"/>
              <a:gd name="connsiteX2" fmla="*/ 1060704 w 1060704"/>
              <a:gd name="connsiteY2" fmla="*/ 914400 h 914400"/>
              <a:gd name="connsiteX3" fmla="*/ 0 w 1060704"/>
              <a:gd name="connsiteY3" fmla="*/ 914400 h 914400"/>
              <a:gd name="connsiteX0" fmla="*/ 391192 w 1451896"/>
              <a:gd name="connsiteY0" fmla="*/ 1724025 h 1724025"/>
              <a:gd name="connsiteX1" fmla="*/ 0 w 1451896"/>
              <a:gd name="connsiteY1" fmla="*/ 0 h 1724025"/>
              <a:gd name="connsiteX2" fmla="*/ 1451896 w 1451896"/>
              <a:gd name="connsiteY2" fmla="*/ 1724025 h 1724025"/>
              <a:gd name="connsiteX3" fmla="*/ 391192 w 1451896"/>
              <a:gd name="connsiteY3" fmla="*/ 1724025 h 1724025"/>
              <a:gd name="connsiteX0" fmla="*/ 391192 w 1139953"/>
              <a:gd name="connsiteY0" fmla="*/ 1724025 h 1724025"/>
              <a:gd name="connsiteX1" fmla="*/ 0 w 1139953"/>
              <a:gd name="connsiteY1" fmla="*/ 0 h 1724025"/>
              <a:gd name="connsiteX2" fmla="*/ 1139953 w 1139953"/>
              <a:gd name="connsiteY2" fmla="*/ 1016794 h 1724025"/>
              <a:gd name="connsiteX3" fmla="*/ 391192 w 1139953"/>
              <a:gd name="connsiteY3" fmla="*/ 1724025 h 1724025"/>
              <a:gd name="connsiteX0" fmla="*/ 1141286 w 1141286"/>
              <a:gd name="connsiteY0" fmla="*/ 1345406 h 1345406"/>
              <a:gd name="connsiteX1" fmla="*/ 0 w 1141286"/>
              <a:gd name="connsiteY1" fmla="*/ 0 h 1345406"/>
              <a:gd name="connsiteX2" fmla="*/ 1139953 w 1141286"/>
              <a:gd name="connsiteY2" fmla="*/ 1016794 h 1345406"/>
              <a:gd name="connsiteX3" fmla="*/ 1141286 w 1141286"/>
              <a:gd name="connsiteY3" fmla="*/ 1345406 h 1345406"/>
              <a:gd name="connsiteX0" fmla="*/ 1124617 w 1124617"/>
              <a:gd name="connsiteY0" fmla="*/ 1364456 h 1364456"/>
              <a:gd name="connsiteX1" fmla="*/ 0 w 1124617"/>
              <a:gd name="connsiteY1" fmla="*/ 0 h 1364456"/>
              <a:gd name="connsiteX2" fmla="*/ 1123284 w 1124617"/>
              <a:gd name="connsiteY2" fmla="*/ 1035844 h 1364456"/>
              <a:gd name="connsiteX3" fmla="*/ 1124617 w 1124617"/>
              <a:gd name="connsiteY3" fmla="*/ 1364456 h 136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4617" h="1364456">
                <a:moveTo>
                  <a:pt x="1124617" y="1364456"/>
                </a:moveTo>
                <a:lnTo>
                  <a:pt x="0" y="0"/>
                </a:lnTo>
                <a:lnTo>
                  <a:pt x="1123284" y="1035844"/>
                </a:lnTo>
                <a:cubicBezTo>
                  <a:pt x="1123728" y="1145381"/>
                  <a:pt x="1124173" y="1254919"/>
                  <a:pt x="1124617" y="1364456"/>
                </a:cubicBezTo>
                <a:close/>
              </a:path>
            </a:pathLst>
          </a:custGeom>
          <a:gradFill>
            <a:gsLst>
              <a:gs pos="61000">
                <a:schemeClr val="bg1"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680522" y="131238"/>
            <a:ext cx="8229586" cy="406395"/>
          </a:xfrm>
        </p:spPr>
        <p:txBody>
          <a:bodyPr/>
          <a:lstStyle/>
          <a:p>
            <a:r>
              <a:rPr lang="en-US" dirty="0" smtClean="0"/>
              <a:t>Oracle Database 12c Pluggable Databases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/>
          </p:nvPr>
        </p:nvSpPr>
        <p:spPr>
          <a:xfrm>
            <a:off x="680522" y="533916"/>
            <a:ext cx="8229600" cy="304800"/>
          </a:xfrm>
        </p:spPr>
        <p:txBody>
          <a:bodyPr/>
          <a:lstStyle/>
          <a:p>
            <a:r>
              <a:rPr lang="en-US" sz="1800" dirty="0" smtClean="0"/>
              <a:t>New architecture for consolidating databases on Clouds </a:t>
            </a:r>
          </a:p>
          <a:p>
            <a:endParaRPr lang="en-US" sz="1800" dirty="0"/>
          </a:p>
        </p:txBody>
      </p:sp>
      <p:grpSp>
        <p:nvGrpSpPr>
          <p:cNvPr id="9" name="Group 28"/>
          <p:cNvGrpSpPr/>
          <p:nvPr/>
        </p:nvGrpSpPr>
        <p:grpSpPr>
          <a:xfrm>
            <a:off x="1598206" y="1681366"/>
            <a:ext cx="3220260" cy="1777797"/>
            <a:chOff x="5636807" y="1899934"/>
            <a:chExt cx="3220260" cy="1777797"/>
          </a:xfrm>
        </p:grpSpPr>
        <p:sp>
          <p:nvSpPr>
            <p:cNvPr id="35" name="Oval 34"/>
            <p:cNvSpPr/>
            <p:nvPr/>
          </p:nvSpPr>
          <p:spPr>
            <a:xfrm>
              <a:off x="5636807" y="3493986"/>
              <a:ext cx="1156510" cy="18374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6653850" y="3493986"/>
              <a:ext cx="1156510" cy="18374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7700557" y="3493986"/>
              <a:ext cx="1156510" cy="18374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255"/>
            <p:cNvGrpSpPr/>
            <p:nvPr/>
          </p:nvGrpSpPr>
          <p:grpSpPr>
            <a:xfrm>
              <a:off x="5823042" y="2245585"/>
              <a:ext cx="784040" cy="1156742"/>
              <a:chOff x="3921218" y="1488651"/>
              <a:chExt cx="784040" cy="1156742"/>
            </a:xfrm>
          </p:grpSpPr>
          <p:pic>
            <p:nvPicPr>
              <p:cNvPr id="55" name="Picture 54" descr="Red-Plug-DB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1218" y="1488651"/>
                <a:ext cx="784040" cy="1156742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3948622" y="2098176"/>
                <a:ext cx="716072" cy="3908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 kern="0">
                    <a:gradFill>
                      <a:gsLst>
                        <a:gs pos="0">
                          <a:sysClr val="window" lastClr="FFFFFF"/>
                        </a:gs>
                        <a:gs pos="100000">
                          <a:sysClr val="window" lastClr="FFFFFF">
                            <a:lumMod val="85000"/>
                          </a:sysClr>
                        </a:gs>
                      </a:gsLst>
                      <a:lin ang="5400000" scaled="0"/>
                    </a:gradFill>
                    <a:latin typeface="Arial"/>
                    <a:ea typeface="MS PGothic" pitchFamily="34" charset="-128"/>
                    <a:cs typeface="ＭＳ Ｐゴシック" pitchFamily="-111" charset="-128"/>
                  </a:defRPr>
                </a:lvl1pPr>
              </a:lstStyle>
              <a:p>
                <a:pPr>
                  <a:lnSpc>
                    <a:spcPts val="13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 smtClean="0">
                    <a:solidFill>
                      <a:prstClr val="white">
                        <a:lumMod val="95000"/>
                      </a:prstClr>
                    </a:solidFill>
                  </a:rPr>
                  <a:t>ERP</a:t>
                </a:r>
                <a:endParaRPr lang="en-US" sz="1600" dirty="0">
                  <a:solidFill>
                    <a:prstClr val="white">
                      <a:lumMod val="95000"/>
                    </a:prstClr>
                  </a:solidFill>
                </a:endParaRPr>
              </a:p>
            </p:txBody>
          </p:sp>
        </p:grpSp>
        <p:grpSp>
          <p:nvGrpSpPr>
            <p:cNvPr id="11" name="Group 258"/>
            <p:cNvGrpSpPr/>
            <p:nvPr/>
          </p:nvGrpSpPr>
          <p:grpSpPr>
            <a:xfrm>
              <a:off x="6840085" y="2249184"/>
              <a:ext cx="784040" cy="1156742"/>
              <a:chOff x="3921218" y="1488651"/>
              <a:chExt cx="784040" cy="1156742"/>
            </a:xfrm>
          </p:grpSpPr>
          <p:pic>
            <p:nvPicPr>
              <p:cNvPr id="53" name="Picture 52" descr="Red-Plug-DB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1218" y="1488651"/>
                <a:ext cx="784040" cy="1156742"/>
              </a:xfrm>
              <a:prstGeom prst="rect">
                <a:avLst/>
              </a:prstGeom>
            </p:spPr>
          </p:pic>
          <p:sp>
            <p:nvSpPr>
              <p:cNvPr id="54" name="TextBox 53"/>
              <p:cNvSpPr txBox="1"/>
              <p:nvPr/>
            </p:nvSpPr>
            <p:spPr>
              <a:xfrm>
                <a:off x="3948622" y="2098176"/>
                <a:ext cx="716072" cy="3908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 kern="0">
                    <a:gradFill>
                      <a:gsLst>
                        <a:gs pos="0">
                          <a:sysClr val="window" lastClr="FFFFFF"/>
                        </a:gs>
                        <a:gs pos="100000">
                          <a:sysClr val="window" lastClr="FFFFFF">
                            <a:lumMod val="85000"/>
                          </a:sysClr>
                        </a:gs>
                      </a:gsLst>
                      <a:lin ang="5400000" scaled="0"/>
                    </a:gradFill>
                    <a:latin typeface="Arial"/>
                    <a:ea typeface="MS PGothic" pitchFamily="34" charset="-128"/>
                    <a:cs typeface="ＭＳ Ｐゴシック" pitchFamily="-111" charset="-128"/>
                  </a:defRPr>
                </a:lvl1pPr>
              </a:lstStyle>
              <a:p>
                <a:pPr>
                  <a:lnSpc>
                    <a:spcPts val="13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 smtClean="0">
                    <a:solidFill>
                      <a:prstClr val="white">
                        <a:lumMod val="95000"/>
                      </a:prstClr>
                    </a:solidFill>
                  </a:rPr>
                  <a:t>CRM</a:t>
                </a:r>
                <a:endParaRPr lang="en-US" sz="1600" dirty="0">
                  <a:solidFill>
                    <a:prstClr val="white">
                      <a:lumMod val="95000"/>
                    </a:prstClr>
                  </a:solidFill>
                </a:endParaRPr>
              </a:p>
            </p:txBody>
          </p:sp>
        </p:grpSp>
        <p:grpSp>
          <p:nvGrpSpPr>
            <p:cNvPr id="12" name="Group 261"/>
            <p:cNvGrpSpPr/>
            <p:nvPr/>
          </p:nvGrpSpPr>
          <p:grpSpPr>
            <a:xfrm>
              <a:off x="7812180" y="2258709"/>
              <a:ext cx="784040" cy="1156742"/>
              <a:chOff x="3921218" y="1488651"/>
              <a:chExt cx="784040" cy="1156742"/>
            </a:xfrm>
          </p:grpSpPr>
          <p:pic>
            <p:nvPicPr>
              <p:cNvPr id="51" name="Picture 50" descr="Red-Plug-DB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1218" y="1488651"/>
                <a:ext cx="784040" cy="1156742"/>
              </a:xfrm>
              <a:prstGeom prst="rect">
                <a:avLst/>
              </a:prstGeom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3948622" y="2098176"/>
                <a:ext cx="716072" cy="3908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 kern="0">
                    <a:gradFill>
                      <a:gsLst>
                        <a:gs pos="0">
                          <a:sysClr val="window" lastClr="FFFFFF"/>
                        </a:gs>
                        <a:gs pos="100000">
                          <a:sysClr val="window" lastClr="FFFFFF">
                            <a:lumMod val="85000"/>
                          </a:sysClr>
                        </a:gs>
                      </a:gsLst>
                      <a:lin ang="5400000" scaled="0"/>
                    </a:gradFill>
                    <a:latin typeface="Arial"/>
                    <a:ea typeface="MS PGothic" pitchFamily="34" charset="-128"/>
                    <a:cs typeface="ＭＳ Ｐゴシック" pitchFamily="-111" charset="-128"/>
                  </a:defRPr>
                </a:lvl1pPr>
              </a:lstStyle>
              <a:p>
                <a:pPr>
                  <a:lnSpc>
                    <a:spcPts val="13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 smtClean="0">
                    <a:solidFill>
                      <a:prstClr val="white">
                        <a:lumMod val="95000"/>
                      </a:prstClr>
                    </a:solidFill>
                  </a:rPr>
                  <a:t>DW</a:t>
                </a:r>
                <a:endParaRPr lang="en-US" sz="1600" dirty="0">
                  <a:solidFill>
                    <a:prstClr val="white">
                      <a:lumMod val="95000"/>
                    </a:prstClr>
                  </a:solidFill>
                </a:endParaRPr>
              </a:p>
            </p:txBody>
          </p:sp>
        </p:grpSp>
        <p:sp>
          <p:nvSpPr>
            <p:cNvPr id="48" name="Rectangle 38"/>
            <p:cNvSpPr>
              <a:spLocks noChangeArrowheads="1"/>
            </p:cNvSpPr>
            <p:nvPr/>
          </p:nvSpPr>
          <p:spPr bwMode="gray">
            <a:xfrm>
              <a:off x="5755868" y="1899934"/>
              <a:ext cx="2892056" cy="465060"/>
            </a:xfrm>
            <a:prstGeom prst="rect">
              <a:avLst/>
            </a:prstGeom>
            <a:gradFill flip="none" rotWithShape="1">
              <a:gsLst>
                <a:gs pos="0">
                  <a:srgbClr val="C80000"/>
                </a:gs>
                <a:gs pos="100000">
                  <a:srgbClr val="FF1414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wrap="square" rIns="0" anchor="ctr"/>
            <a:lstStyle/>
            <a:p>
              <a:pPr algn="ctr"/>
              <a:endParaRPr lang="en-US" sz="14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296387" y="1986590"/>
              <a:ext cx="186461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Container Database</a:t>
              </a:r>
              <a:endParaRPr 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12773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624987" y="141983"/>
            <a:ext cx="8229600" cy="42378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Comparison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of </a:t>
            </a:r>
            <a:r>
              <a:rPr lang="en-US" dirty="0" err="1" smtClean="0">
                <a:solidFill>
                  <a:schemeClr val="tx1"/>
                </a:solidFill>
              </a:rPr>
              <a:t>DBaaS</a:t>
            </a:r>
            <a:r>
              <a:rPr lang="en-US" dirty="0" smtClean="0">
                <a:solidFill>
                  <a:schemeClr val="tx1"/>
                </a:solidFill>
              </a:rPr>
              <a:t> Consolidation Models</a:t>
            </a:r>
            <a:endParaRPr lang="en-US" dirty="0" smtClean="0">
              <a:ea typeface="ＭＳ Ｐゴシック" pitchFamily="34" charset="-128"/>
            </a:endParaRPr>
          </a:p>
        </p:txBody>
      </p:sp>
      <p:graphicFrame>
        <p:nvGraphicFramePr>
          <p:cNvPr id="9" name="Group 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6581016"/>
              </p:ext>
            </p:extLst>
          </p:nvPr>
        </p:nvGraphicFramePr>
        <p:xfrm>
          <a:off x="419140" y="678474"/>
          <a:ext cx="8391485" cy="3341988"/>
        </p:xfrm>
        <a:graphic>
          <a:graphicData uri="http://schemas.openxmlformats.org/drawingml/2006/table">
            <a:tbl>
              <a:tblPr bandRow="1">
                <a:effectLst>
                  <a:outerShdw blurRad="152400" dist="317500" dir="5400000" sx="90000" sy="-19000" rotWithShape="0">
                    <a:prstClr val="black">
                      <a:alpha val="15000"/>
                    </a:prstClr>
                  </a:outerShdw>
                </a:effectLst>
              </a:tblPr>
              <a:tblGrid>
                <a:gridCol w="1522032"/>
                <a:gridCol w="1612514"/>
                <a:gridCol w="1561239"/>
                <a:gridCol w="1885950"/>
                <a:gridCol w="1809750"/>
              </a:tblGrid>
              <a:tr h="4050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37" marR="91437" marT="34268" marB="342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tx2">
                            <a:lumMod val="40000"/>
                            <a:lumOff val="60000"/>
                            <a:shade val="30000"/>
                            <a:satMod val="115000"/>
                          </a:schemeClr>
                        </a:gs>
                        <a:gs pos="50000">
                          <a:schemeClr val="tx2">
                            <a:lumMod val="40000"/>
                            <a:lumOff val="60000"/>
                            <a:shade val="67500"/>
                            <a:satMod val="115000"/>
                          </a:schemeClr>
                        </a:gs>
                        <a:gs pos="100000">
                          <a:schemeClr val="tx2">
                            <a:lumMod val="40000"/>
                            <a:lumOff val="60000"/>
                            <a:shade val="100000"/>
                            <a:satMod val="115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Virtual Machines</a:t>
                      </a:r>
                    </a:p>
                  </a:txBody>
                  <a:tcPr marL="91437" marR="91437" marT="34268" marB="342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Dedicated DB</a:t>
                      </a:r>
                    </a:p>
                  </a:txBody>
                  <a:tcPr marL="91437" marR="91437" marT="34268" marB="342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Dedicated Schemas</a:t>
                      </a:r>
                    </a:p>
                  </a:txBody>
                  <a:tcPr marL="91437" marR="91437" marT="34268" marB="342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Pluggable DB</a:t>
                      </a:r>
                    </a:p>
                  </a:txBody>
                  <a:tcPr marL="91437" marR="91437" marT="34268" marB="342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78151">
                <a:tc>
                  <a:txBody>
                    <a:bodyPr/>
                    <a:lstStyle/>
                    <a:p>
                      <a:pPr marL="1746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Consolidation Density</a:t>
                      </a:r>
                    </a:p>
                  </a:txBody>
                  <a:tcPr marL="91437" marR="91437" marT="34268" marB="342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Low-Moderate</a:t>
                      </a:r>
                    </a:p>
                  </a:txBody>
                  <a:tcPr marL="103097" marR="103097" marT="38639" marB="386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High</a:t>
                      </a:r>
                    </a:p>
                  </a:txBody>
                  <a:tcPr marL="103097" marR="103097" marT="38639" marB="386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lang="en-US" sz="1200" dirty="0" smtClean="0">
                          <a:solidFill>
                            <a:schemeClr val="accent1"/>
                          </a:solidFill>
                          <a:latin typeface="Arial" pitchFamily="34" charset="0"/>
                          <a:cs typeface="Arial" pitchFamily="34" charset="0"/>
                        </a:rPr>
                        <a:t>Highest</a:t>
                      </a:r>
                    </a:p>
                  </a:txBody>
                  <a:tcPr marL="103097" marR="103097" marT="38639" marB="386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lang="en-US" sz="1200" dirty="0" smtClean="0">
                          <a:solidFill>
                            <a:schemeClr val="accent1"/>
                          </a:solidFill>
                          <a:latin typeface="Arial" pitchFamily="34" charset="0"/>
                          <a:cs typeface="Arial" pitchFamily="34" charset="0"/>
                        </a:rPr>
                        <a:t>Highest</a:t>
                      </a:r>
                    </a:p>
                  </a:txBody>
                  <a:tcPr marL="103097" marR="103097" marT="38639" marB="386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</a:tr>
              <a:tr h="623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Maintenance</a:t>
                      </a:r>
                    </a:p>
                  </a:txBody>
                  <a:tcPr marL="91437" marR="91437" marT="34268" marB="342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Very complex (VM Sprawl)</a:t>
                      </a:r>
                    </a:p>
                  </a:txBody>
                  <a:tcPr marL="103097" marR="103097" marT="38639" marB="386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Easy</a:t>
                      </a:r>
                    </a:p>
                  </a:txBody>
                  <a:tcPr marL="103097" marR="103097" marT="38639" marB="386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lang="en-US" sz="1200" dirty="0" smtClean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Easy</a:t>
                      </a:r>
                      <a:r>
                        <a:rPr lang="en-US" sz="1200" dirty="0" smtClean="0">
                          <a:latin typeface="Arial" pitchFamily="34" charset="0"/>
                          <a:cs typeface="Arial" pitchFamily="34" charset="0"/>
                        </a:rPr>
                        <a:t> to Involved</a:t>
                      </a:r>
                      <a:r>
                        <a:rPr lang="en-US" sz="1200" baseline="0" dirty="0" smtClean="0">
                          <a:latin typeface="Arial" pitchFamily="34" charset="0"/>
                          <a:cs typeface="Arial" pitchFamily="34" charset="0"/>
                        </a:rPr>
                        <a:t> (based on required resource isolation)</a:t>
                      </a:r>
                      <a:endParaRPr lang="en-US" sz="1200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3097" marR="103097" marT="38639" marB="386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lang="en-US" sz="1200" dirty="0" smtClean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Easy</a:t>
                      </a:r>
                      <a:endParaRPr lang="en-US" sz="1200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3097" marR="103097" marT="38639" marB="386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</a:tr>
              <a:tr h="461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Isolation</a:t>
                      </a:r>
                    </a:p>
                  </a:txBody>
                  <a:tcPr marL="91437" marR="91437" marT="34268" marB="342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Excellent </a:t>
                      </a:r>
                    </a:p>
                  </a:txBody>
                  <a:tcPr marL="103097" marR="103097" marT="38639" marB="386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Good</a:t>
                      </a:r>
                    </a:p>
                  </a:txBody>
                  <a:tcPr marL="103097" marR="103097" marT="38639" marB="386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Least</a:t>
                      </a:r>
                    </a:p>
                  </a:txBody>
                  <a:tcPr marL="103097" marR="103097" marT="38639" marB="386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Good</a:t>
                      </a:r>
                    </a:p>
                  </a:txBody>
                  <a:tcPr marL="103097" marR="103097" marT="38639" marB="386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</a:tr>
              <a:tr h="6450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Implementation &amp;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Onboarding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cs typeface="Arial" charset="0"/>
                      </a:endParaRPr>
                    </a:p>
                  </a:txBody>
                  <a:tcPr marL="91437" marR="91437" marT="34268" marB="342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Easy</a:t>
                      </a:r>
                    </a:p>
                  </a:txBody>
                  <a:tcPr marL="103097" marR="103097" marT="38639" marB="386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Easy</a:t>
                      </a:r>
                    </a:p>
                  </a:txBody>
                  <a:tcPr marL="103097" marR="103097" marT="38639" marB="386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Difficult </a:t>
                      </a:r>
                    </a:p>
                  </a:txBody>
                  <a:tcPr marL="103097" marR="103097" marT="38639" marB="386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Easy</a:t>
                      </a:r>
                    </a:p>
                  </a:txBody>
                  <a:tcPr marL="103097" marR="103097" marT="38639" marB="386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</a:tr>
              <a:tr h="6233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Application Suitability</a:t>
                      </a:r>
                    </a:p>
                  </a:txBody>
                  <a:tcPr marL="91437" marR="91437" marT="34268" marB="342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Some (workload dependent)</a:t>
                      </a:r>
                    </a:p>
                  </a:txBody>
                  <a:tcPr marL="103097" marR="103097" marT="38639" marB="386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All</a:t>
                      </a:r>
                    </a:p>
                  </a:txBody>
                  <a:tcPr marL="103097" marR="103097" marT="38639" marB="386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Home grown; </a:t>
                      </a:r>
                      <a:r>
                        <a:rPr lang="en-US" sz="1200" dirty="0" smtClean="0">
                          <a:latin typeface="Arial" pitchFamily="34" charset="0"/>
                          <a:cs typeface="Arial" pitchFamily="34" charset="0"/>
                        </a:rPr>
                        <a:t>requires</a:t>
                      </a:r>
                      <a:r>
                        <a:rPr lang="en-US" sz="1200" baseline="0" dirty="0" smtClean="0">
                          <a:latin typeface="Arial" pitchFamily="34" charset="0"/>
                          <a:cs typeface="Arial" pitchFamily="34" charset="0"/>
                        </a:rPr>
                        <a:t> app validation</a:t>
                      </a:r>
                      <a:endParaRPr lang="en-US" sz="1200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3097" marR="103097" marT="38639" marB="386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All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but have to be certified for Database 12c</a:t>
                      </a:r>
                      <a:endParaRPr lang="en-US" sz="1200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3097" marR="103097" marT="38639" marB="3863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4" descr="http://c.dryicons.com/images/icon_sets/coquette_part_2_icons_set/png/128x128/ne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39752" y="681395"/>
            <a:ext cx="404223" cy="4006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519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69925" y="120650"/>
            <a:ext cx="7581900" cy="642938"/>
          </a:xfrm>
        </p:spPr>
        <p:txBody>
          <a:bodyPr/>
          <a:lstStyle/>
          <a:p>
            <a:r>
              <a:rPr lang="en-US" dirty="0" smtClean="0"/>
              <a:t>Modeling </a:t>
            </a:r>
            <a:r>
              <a:rPr lang="en-US" dirty="0" err="1" smtClean="0"/>
              <a:t>DBaaS</a:t>
            </a:r>
            <a:r>
              <a:rPr lang="en-US" dirty="0" smtClean="0"/>
              <a:t> Resources</a:t>
            </a:r>
            <a:endParaRPr lang="en-US" sz="2800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auto">
          <a:xfrm>
            <a:off x="5541780" y="638175"/>
            <a:ext cx="3468870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l"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</a:pPr>
            <a:endParaRPr lang="en-US" sz="1600" b="1" dirty="0" smtClean="0"/>
          </a:p>
          <a:p>
            <a:pPr algn="l"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b="1" dirty="0" smtClean="0"/>
              <a:t>  Database Resource Pool</a:t>
            </a:r>
          </a:p>
          <a:p>
            <a:pPr>
              <a:buClr>
                <a:schemeClr val="accent1"/>
              </a:buClr>
            </a:pPr>
            <a:r>
              <a:rPr lang="en-US" sz="1300" dirty="0" smtClean="0">
                <a:solidFill>
                  <a:srgbClr val="000000"/>
                </a:solidFill>
              </a:rPr>
              <a:t>A  group of homogeneous clustered or non-clustered resources exhibiting common characteristics. Example:</a:t>
            </a:r>
          </a:p>
          <a:p>
            <a:pPr lvl="1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300" dirty="0" smtClean="0">
                <a:solidFill>
                  <a:srgbClr val="000000"/>
                </a:solidFill>
              </a:rPr>
              <a:t> Pool of 11.2 Database Oracle Homes  (for dedicated databases)</a:t>
            </a:r>
          </a:p>
          <a:p>
            <a:pPr lvl="1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300" dirty="0" smtClean="0">
                <a:solidFill>
                  <a:srgbClr val="000000"/>
                </a:solidFill>
              </a:rPr>
              <a:t> Pool of 12c Container Databases      (for PDBs)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Font typeface="Wingdings" pitchFamily="2" charset="2"/>
              <a:buChar char="§"/>
            </a:pPr>
            <a:endParaRPr lang="en-US" sz="1600" b="1" dirty="0" smtClean="0">
              <a:latin typeface="+mn-lt"/>
              <a:ea typeface="+mn-ea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b="1" dirty="0" smtClean="0">
                <a:latin typeface="+mn-lt"/>
                <a:ea typeface="+mn-ea"/>
              </a:rPr>
              <a:t>  Zone</a:t>
            </a: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</a:pPr>
            <a:r>
              <a:rPr lang="en-US" sz="1300" dirty="0" smtClean="0">
                <a:solidFill>
                  <a:srgbClr val="000000"/>
                </a:solidFill>
              </a:rPr>
              <a:t>A logical grouping of cloud infrastructure resources based on QOS, functional, departmental or geographic boundaries. Example, Finance Zone, East Coast Zone</a:t>
            </a: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300" dirty="0" smtClean="0">
                <a:solidFill>
                  <a:srgbClr val="000000"/>
                </a:solidFill>
              </a:rPr>
              <a:t> Self-Service users provision into a Zone</a:t>
            </a: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300" dirty="0" smtClean="0">
                <a:solidFill>
                  <a:srgbClr val="000000"/>
                </a:solidFill>
              </a:rPr>
              <a:t> Zones can also be used to enforce access control and chargeback</a:t>
            </a:r>
            <a:endParaRPr lang="en-US" sz="1400" b="0" dirty="0" smtClean="0">
              <a:solidFill>
                <a:srgbClr val="000000"/>
              </a:solidFill>
              <a:latin typeface="Arial" pitchFamily="34" charset="0"/>
              <a:ea typeface="MS PGothic" pitchFamily="34" charset="-128"/>
              <a:cs typeface="+mn-cs"/>
            </a:endParaRPr>
          </a:p>
          <a:p>
            <a:endParaRPr lang="en-US" sz="1600" dirty="0" smtClean="0">
              <a:solidFill>
                <a:srgbClr val="000000"/>
              </a:solidFill>
              <a:ea typeface="MS PGothic" pitchFamily="34" charset="-128"/>
              <a:cs typeface="+mn-cs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-76200" y="619125"/>
            <a:ext cx="5553075" cy="4000944"/>
            <a:chOff x="-76200" y="619125"/>
            <a:chExt cx="5553075" cy="4000944"/>
          </a:xfrm>
        </p:grpSpPr>
        <p:grpSp>
          <p:nvGrpSpPr>
            <p:cNvPr id="2" name="Group 47"/>
            <p:cNvGrpSpPr/>
            <p:nvPr/>
          </p:nvGrpSpPr>
          <p:grpSpPr>
            <a:xfrm>
              <a:off x="-76200" y="619125"/>
              <a:ext cx="5553075" cy="4000944"/>
              <a:chOff x="5896321" y="1845110"/>
              <a:chExt cx="2687653" cy="2245368"/>
            </a:xfrm>
          </p:grpSpPr>
          <p:pic>
            <p:nvPicPr>
              <p:cNvPr id="38" name="Picture 62" descr="cloud_and_Bkgd_dkoutline.png"/>
              <p:cNvPicPr>
                <a:picLocks noChangeAspect="1"/>
              </p:cNvPicPr>
              <p:nvPr/>
            </p:nvPicPr>
            <p:blipFill>
              <a:blip r:embed="rId2" cstate="print"/>
              <a:srcRect b="27527"/>
              <a:stretch>
                <a:fillRect/>
              </a:stretch>
            </p:blipFill>
            <p:spPr bwMode="auto">
              <a:xfrm>
                <a:off x="6012160" y="1845110"/>
                <a:ext cx="2448272" cy="9962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9" name="Picture 62" descr="cloud_and_Bkgd_dkoutline.png"/>
              <p:cNvPicPr>
                <a:picLocks noChangeAspect="1"/>
              </p:cNvPicPr>
              <p:nvPr/>
            </p:nvPicPr>
            <p:blipFill>
              <a:blip r:embed="rId2" cstate="print"/>
              <a:srcRect t="41290"/>
              <a:stretch>
                <a:fillRect/>
              </a:stretch>
            </p:blipFill>
            <p:spPr bwMode="auto">
              <a:xfrm>
                <a:off x="6012160" y="3410230"/>
                <a:ext cx="2304255" cy="680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glow rad="101600">
                  <a:schemeClr val="accent4">
                    <a:alpha val="60000"/>
                  </a:schemeClr>
                </a:glow>
              </a:effectLst>
            </p:spPr>
          </p:pic>
          <p:pic>
            <p:nvPicPr>
              <p:cNvPr id="40" name="Picture 62" descr="cloud_and_Bkgd_dkoutline.png"/>
              <p:cNvPicPr>
                <a:picLocks noChangeAspect="1"/>
              </p:cNvPicPr>
              <p:nvPr/>
            </p:nvPicPr>
            <p:blipFill>
              <a:blip r:embed="rId2" cstate="print"/>
              <a:srcRect t="41290"/>
              <a:stretch>
                <a:fillRect/>
              </a:stretch>
            </p:blipFill>
            <p:spPr bwMode="auto">
              <a:xfrm rot="17176735">
                <a:off x="7612380" y="2861112"/>
                <a:ext cx="1262939" cy="680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1" name="Picture 62" descr="cloud_and_Bkgd_dkoutline.png"/>
              <p:cNvPicPr>
                <a:picLocks noChangeAspect="1"/>
              </p:cNvPicPr>
              <p:nvPr/>
            </p:nvPicPr>
            <p:blipFill>
              <a:blip r:embed="rId2" cstate="print"/>
              <a:srcRect l="8276" t="58495" r="21517"/>
              <a:stretch>
                <a:fillRect/>
              </a:stretch>
            </p:blipFill>
            <p:spPr bwMode="auto">
              <a:xfrm rot="4855116">
                <a:off x="5658828" y="2861284"/>
                <a:ext cx="1107097" cy="632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1" name="Oval 10"/>
            <p:cNvSpPr/>
            <p:nvPr/>
          </p:nvSpPr>
          <p:spPr>
            <a:xfrm>
              <a:off x="559982" y="1446691"/>
              <a:ext cx="4178595" cy="8187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38124" y="2321442"/>
              <a:ext cx="4067175" cy="7938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900225" y="3289004"/>
              <a:ext cx="4118344" cy="7726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98279" y="2537638"/>
              <a:ext cx="1470837" cy="33315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570075" y="3402420"/>
              <a:ext cx="1470837" cy="33315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180215" y="1555899"/>
              <a:ext cx="1470837" cy="33315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901014" y="2466754"/>
              <a:ext cx="723013" cy="25518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3115341" y="3342168"/>
              <a:ext cx="1294734" cy="52498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643174" y="2768010"/>
              <a:ext cx="1157175" cy="26093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821173" y="1538178"/>
              <a:ext cx="1470837" cy="33315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87033" y="1605517"/>
              <a:ext cx="818042" cy="2137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sz="800" b="1" dirty="0" smtClean="0">
                  <a:solidFill>
                    <a:schemeClr val="bg1"/>
                  </a:solidFill>
                </a:rPr>
                <a:t>11.2 DB OH Pool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28950" y="1598428"/>
              <a:ext cx="1019175" cy="1636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sz="800" b="1" dirty="0" smtClean="0">
                  <a:solidFill>
                    <a:schemeClr val="bg1"/>
                  </a:solidFill>
                </a:rPr>
                <a:t>10.2.0.4 DB Pool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4913" y="2587257"/>
              <a:ext cx="864337" cy="2130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sz="800" b="1" dirty="0" smtClean="0">
                  <a:solidFill>
                    <a:schemeClr val="bg1"/>
                  </a:solidFill>
                </a:rPr>
                <a:t>12c CDB Pool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248247" y="3475297"/>
              <a:ext cx="1123727" cy="3537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sz="1000" b="1" dirty="0" smtClean="0">
                  <a:solidFill>
                    <a:schemeClr val="bg1"/>
                  </a:solidFill>
                </a:rPr>
                <a:t>10.2 DB Pool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18709" y="1906330"/>
              <a:ext cx="2138916" cy="2272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  <a:scene3d>
                <a:camera prst="perspectiveRelaxedModerately"/>
                <a:lightRig rig="threePt" dir="t"/>
              </a:scene3d>
              <a:sp3d z="12700"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Production Zone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2370" y="2506627"/>
              <a:ext cx="874305" cy="1984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  <a:scene3d>
                <a:camera prst="perspectiveRelaxedModerately"/>
                <a:lightRig rig="threePt" dir="t"/>
              </a:scene3d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Dev Zone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14525" y="3726492"/>
              <a:ext cx="1314895" cy="2454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  <a:scene3d>
                <a:camera prst="perspectiveRelaxedModerately"/>
                <a:lightRig rig="threePt" dir="t"/>
              </a:scene3d>
            </a:bodyPr>
            <a:lstStyle/>
            <a:p>
              <a:pPr algn="l"/>
              <a:r>
                <a:rPr lang="en-US" sz="1600" b="1" dirty="0" smtClean="0">
                  <a:solidFill>
                    <a:schemeClr val="bg1"/>
                  </a:solidFill>
                </a:rPr>
                <a:t>Test  Zone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944208" y="2519917"/>
              <a:ext cx="713267" cy="2137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sz="800" b="1" dirty="0" smtClean="0">
                  <a:solidFill>
                    <a:schemeClr val="bg1"/>
                  </a:solidFill>
                </a:rPr>
                <a:t>11.2 DB Pool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753708" y="2843767"/>
              <a:ext cx="970442" cy="1661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sz="800" b="1" dirty="0" smtClean="0">
                  <a:solidFill>
                    <a:schemeClr val="bg1"/>
                  </a:solidFill>
                </a:rPr>
                <a:t>11.2 RAC DB Pool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87058" y="3434317"/>
              <a:ext cx="903767" cy="2042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sz="800" b="1" dirty="0" smtClean="0">
                  <a:solidFill>
                    <a:schemeClr val="bg1"/>
                  </a:solidFill>
                </a:rPr>
                <a:t>11.2  RAC DB Pool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97" y="131242"/>
            <a:ext cx="8229586" cy="768803"/>
          </a:xfrm>
        </p:spPr>
        <p:txBody>
          <a:bodyPr/>
          <a:lstStyle/>
          <a:p>
            <a:r>
              <a:rPr lang="en-US" dirty="0" smtClean="0"/>
              <a:t>Planning and Migrating Existing Apps to DBaaS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5548829" y="893452"/>
            <a:ext cx="3480871" cy="3430898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sz="1600" dirty="0" smtClean="0"/>
              <a:t>Discover existing databases through automated discovery</a:t>
            </a:r>
          </a:p>
          <a:p>
            <a:pPr>
              <a:buClr>
                <a:schemeClr val="accent1"/>
              </a:buClr>
            </a:pPr>
            <a:r>
              <a:rPr lang="en-US" sz="1600" dirty="0" smtClean="0"/>
              <a:t>Leverage Database Consolidation Planner</a:t>
            </a:r>
          </a:p>
          <a:p>
            <a:pPr lvl="1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 smtClean="0"/>
              <a:t>Consolidate multiple source databases </a:t>
            </a:r>
          </a:p>
          <a:p>
            <a:pPr lvl="1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 smtClean="0"/>
              <a:t>Based on technical metrics and business constraints</a:t>
            </a:r>
          </a:p>
          <a:p>
            <a:pPr lvl="1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 smtClean="0"/>
              <a:t>Single Instance, RAC, non-CDB and multi-tenant databases</a:t>
            </a:r>
          </a:p>
          <a:p>
            <a:pPr>
              <a:buClr>
                <a:schemeClr val="accent1"/>
              </a:buClr>
            </a:pPr>
            <a:r>
              <a:rPr lang="en-US" sz="1600" dirty="0" smtClean="0"/>
              <a:t>Test applications through Consolidated Replay</a:t>
            </a:r>
          </a:p>
          <a:p>
            <a:pPr lvl="1">
              <a:buClr>
                <a:schemeClr val="accent1"/>
              </a:buClr>
              <a:buFont typeface="Wingdings" pitchFamily="2" charset="2"/>
              <a:buChar char="§"/>
            </a:pPr>
            <a:r>
              <a:rPr lang="en-CA" sz="1400" dirty="0" smtClean="0">
                <a:solidFill>
                  <a:srgbClr val="000000"/>
                </a:solidFill>
              </a:rPr>
              <a:t>Concurrent replay of workload captured on different databases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61472" y="514881"/>
            <a:ext cx="8229600" cy="304800"/>
          </a:xfrm>
        </p:spPr>
        <p:txBody>
          <a:bodyPr/>
          <a:lstStyle/>
          <a:p>
            <a:r>
              <a:rPr lang="en-US" sz="1800" dirty="0" smtClean="0"/>
              <a:t>Database Consolidation Planner &amp; Consolidated Replay</a:t>
            </a:r>
            <a:endParaRPr lang="en-US" sz="1800" dirty="0"/>
          </a:p>
        </p:txBody>
      </p:sp>
      <p:grpSp>
        <p:nvGrpSpPr>
          <p:cNvPr id="18" name="Group 102"/>
          <p:cNvGrpSpPr/>
          <p:nvPr/>
        </p:nvGrpSpPr>
        <p:grpSpPr>
          <a:xfrm>
            <a:off x="2189019" y="2439423"/>
            <a:ext cx="1106631" cy="674079"/>
            <a:chOff x="2202873" y="2508698"/>
            <a:chExt cx="1093187" cy="674079"/>
          </a:xfrm>
        </p:grpSpPr>
        <p:sp>
          <p:nvSpPr>
            <p:cNvPr id="19" name="Right Arrow 18"/>
            <p:cNvSpPr/>
            <p:nvPr/>
          </p:nvSpPr>
          <p:spPr bwMode="auto">
            <a:xfrm>
              <a:off x="2287800" y="2508698"/>
              <a:ext cx="1008260" cy="674079"/>
            </a:xfrm>
            <a:prstGeom prst="rightArrow">
              <a:avLst/>
            </a:prstGeom>
            <a:solidFill>
              <a:srgbClr val="FF0000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2075" tIns="46038" rIns="92075" bIns="46038" rtlCol="0" anchor="ctr">
              <a:noAutofit/>
            </a:bodyPr>
            <a:lstStyle/>
            <a:p>
              <a:pPr marL="119037" indent="-119037">
                <a:spcBef>
                  <a:spcPct val="0"/>
                </a:spcBef>
              </a:pPr>
              <a:endParaRPr lang="en-US" sz="800" b="1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02873" y="2549236"/>
              <a:ext cx="512618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Rectangle 158"/>
          <p:cNvSpPr/>
          <p:nvPr/>
        </p:nvSpPr>
        <p:spPr bwMode="auto">
          <a:xfrm>
            <a:off x="106633" y="1361331"/>
            <a:ext cx="593542" cy="58293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algn="ctr" fontAlgn="base">
              <a:spcAft>
                <a:spcPct val="0"/>
              </a:spcAft>
              <a:buClr>
                <a:srgbClr val="FD0000"/>
              </a:buClr>
              <a:defRPr/>
            </a:pPr>
            <a:r>
              <a:rPr lang="en-US" sz="1200" b="1" dirty="0">
                <a:solidFill>
                  <a:srgbClr val="FFFFFF"/>
                </a:solidFill>
              </a:rPr>
              <a:t>SALES</a:t>
            </a:r>
          </a:p>
        </p:txBody>
      </p:sp>
      <p:sp>
        <p:nvSpPr>
          <p:cNvPr id="22" name="Rectangle 158"/>
          <p:cNvSpPr/>
          <p:nvPr/>
        </p:nvSpPr>
        <p:spPr bwMode="auto">
          <a:xfrm>
            <a:off x="106633" y="2118465"/>
            <a:ext cx="593542" cy="58293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algn="ctr" fontAlgn="base">
              <a:spcAft>
                <a:spcPct val="0"/>
              </a:spcAft>
              <a:buClr>
                <a:srgbClr val="FD0000"/>
              </a:buClr>
              <a:defRPr/>
            </a:pPr>
            <a:r>
              <a:rPr lang="en-US" sz="1200" b="1" dirty="0">
                <a:solidFill>
                  <a:srgbClr val="FFFFFF"/>
                </a:solidFill>
              </a:rPr>
              <a:t>HR</a:t>
            </a:r>
          </a:p>
        </p:txBody>
      </p:sp>
      <p:sp>
        <p:nvSpPr>
          <p:cNvPr id="23" name="Rectangle 158"/>
          <p:cNvSpPr/>
          <p:nvPr/>
        </p:nvSpPr>
        <p:spPr bwMode="auto">
          <a:xfrm>
            <a:off x="106633" y="2873398"/>
            <a:ext cx="593542" cy="58293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algn="ctr" fontAlgn="base">
              <a:spcAft>
                <a:spcPct val="0"/>
              </a:spcAft>
              <a:buClr>
                <a:srgbClr val="FD0000"/>
              </a:buClr>
              <a:defRPr/>
            </a:pPr>
            <a:r>
              <a:rPr lang="en-US" sz="1200" b="1" dirty="0">
                <a:solidFill>
                  <a:srgbClr val="FFFFFF"/>
                </a:solidFill>
              </a:rPr>
              <a:t>ERP</a:t>
            </a:r>
          </a:p>
        </p:txBody>
      </p:sp>
      <p:sp>
        <p:nvSpPr>
          <p:cNvPr id="24" name="Rectangle 158"/>
          <p:cNvSpPr/>
          <p:nvPr/>
        </p:nvSpPr>
        <p:spPr bwMode="auto">
          <a:xfrm>
            <a:off x="106633" y="3628215"/>
            <a:ext cx="593542" cy="58293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algn="ctr" fontAlgn="base">
              <a:spcAft>
                <a:spcPct val="0"/>
              </a:spcAft>
              <a:buClr>
                <a:srgbClr val="FD0000"/>
              </a:buClr>
              <a:defRPr/>
            </a:pPr>
            <a:r>
              <a:rPr lang="en-US" sz="1200" b="1" dirty="0">
                <a:solidFill>
                  <a:srgbClr val="FFFFFF"/>
                </a:solidFill>
              </a:rPr>
              <a:t>CRM</a:t>
            </a:r>
          </a:p>
        </p:txBody>
      </p:sp>
      <p:grpSp>
        <p:nvGrpSpPr>
          <p:cNvPr id="25" name="Group 28"/>
          <p:cNvGrpSpPr/>
          <p:nvPr/>
        </p:nvGrpSpPr>
        <p:grpSpPr>
          <a:xfrm>
            <a:off x="781281" y="1318808"/>
            <a:ext cx="1935305" cy="2932660"/>
            <a:chOff x="781262" y="1388083"/>
            <a:chExt cx="2405800" cy="29326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1262" y="1388083"/>
              <a:ext cx="2405800" cy="6679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1262" y="2147301"/>
              <a:ext cx="2405800" cy="663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1896" y="2902351"/>
              <a:ext cx="2404954" cy="663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9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81896" y="3657168"/>
              <a:ext cx="2404954" cy="663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05175" y="2078185"/>
            <a:ext cx="2162175" cy="1401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1073222" y="4248156"/>
            <a:ext cx="1296000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buClr>
                <a:srgbClr val="FF0000"/>
              </a:buClr>
              <a:defRPr/>
            </a:pPr>
            <a:r>
              <a:rPr lang="en-US" sz="1300" b="1" dirty="0" smtClean="0">
                <a:solidFill>
                  <a:srgbClr val="000000"/>
                </a:solidFill>
                <a:ea typeface="ＭＳ Ｐゴシック" pitchFamily="34" charset="-128"/>
                <a:cs typeface="Arial" pitchFamily="34" charset="0"/>
              </a:rPr>
              <a:t>Workload</a:t>
            </a:r>
            <a:endParaRPr lang="en-US" sz="1300" b="1" kern="0" dirty="0">
              <a:solidFill>
                <a:srgbClr val="000000"/>
              </a:solidFill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 bwMode="auto">
          <a:xfrm>
            <a:off x="3742527" y="3656492"/>
            <a:ext cx="1476000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90000"/>
              </a:lnSpc>
              <a:buClr>
                <a:srgbClr val="FF0000"/>
              </a:buClr>
              <a:defRPr/>
            </a:pPr>
            <a:r>
              <a:rPr lang="en-US" sz="1300" b="1" dirty="0" smtClean="0">
                <a:solidFill>
                  <a:srgbClr val="000000"/>
                </a:solidFill>
                <a:ea typeface="ＭＳ Ｐゴシック" pitchFamily="34" charset="-128"/>
                <a:cs typeface="Arial" pitchFamily="34" charset="0"/>
              </a:rPr>
              <a:t>Consolidated</a:t>
            </a:r>
            <a:br>
              <a:rPr lang="en-US" sz="1300" b="1" dirty="0" smtClean="0">
                <a:solidFill>
                  <a:srgbClr val="000000"/>
                </a:solidFill>
                <a:ea typeface="ＭＳ Ｐゴシック" pitchFamily="34" charset="-128"/>
                <a:cs typeface="Arial" pitchFamily="34" charset="0"/>
              </a:rPr>
            </a:br>
            <a:r>
              <a:rPr lang="en-US" sz="1300" b="1" dirty="0" smtClean="0">
                <a:solidFill>
                  <a:srgbClr val="000000"/>
                </a:solidFill>
                <a:ea typeface="ＭＳ Ｐゴシック" pitchFamily="34" charset="-128"/>
                <a:cs typeface="Arial" pitchFamily="34" charset="0"/>
              </a:rPr>
              <a:t>Workload Replay</a:t>
            </a:r>
            <a:endParaRPr lang="en-US" sz="1300" b="1" kern="0" dirty="0">
              <a:solidFill>
                <a:srgbClr val="000000"/>
              </a:solidFill>
              <a:ea typeface="ＭＳ Ｐゴシック" pitchFamily="34" charset="-128"/>
              <a:cs typeface="Arial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2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Placeholder 7" descr="ph-ind-buslife-017-cropped.bmp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925" y="0"/>
            <a:ext cx="2239963" cy="4629150"/>
          </a:xfrm>
        </p:spPr>
      </p:pic>
      <p:sp>
        <p:nvSpPr>
          <p:cNvPr id="5" name="Rectangle 4"/>
          <p:cNvSpPr/>
          <p:nvPr/>
        </p:nvSpPr>
        <p:spPr>
          <a:xfrm>
            <a:off x="563859" y="1529705"/>
            <a:ext cx="4893965" cy="1292601"/>
          </a:xfrm>
          <a:prstGeom prst="rect">
            <a:avLst/>
          </a:prstGeom>
        </p:spPr>
        <p:txBody>
          <a:bodyPr wrap="square" lIns="91380" tIns="45690" rIns="91380" bIns="4569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ln w="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Deliver </a:t>
            </a:r>
            <a:r>
              <a:rPr lang="en-US" sz="2800" b="1" dirty="0" err="1" smtClean="0">
                <a:ln w="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DBaaS</a:t>
            </a:r>
            <a:endParaRPr lang="en-US" sz="2800" b="1" dirty="0" smtClean="0">
              <a:ln w="0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US" sz="24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Enable Self-Service</a:t>
            </a:r>
          </a:p>
        </p:txBody>
      </p:sp>
    </p:spTree>
    <p:extLst>
      <p:ext uri="{BB962C8B-B14F-4D97-AF65-F5344CB8AC3E}">
        <p14:creationId xmlns:p14="http://schemas.microsoft.com/office/powerpoint/2010/main" val="169607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802" y="71599"/>
            <a:ext cx="9346648" cy="582415"/>
          </a:xfrm>
        </p:spPr>
        <p:txBody>
          <a:bodyPr anchor="t" anchorCtr="0"/>
          <a:lstStyle/>
          <a:p>
            <a:r>
              <a:rPr lang="en-US" dirty="0" smtClean="0">
                <a:solidFill>
                  <a:schemeClr val="tx1"/>
                </a:solidFill>
              </a:rPr>
              <a:t>Identifying Use Cases for Provisioning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10" descr="D:\collab003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1104" y="1482615"/>
            <a:ext cx="447396" cy="378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5710" y="1551317"/>
            <a:ext cx="388932" cy="309201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6369" y="1551316"/>
            <a:ext cx="388932" cy="309201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</p:pic>
      <p:pic>
        <p:nvPicPr>
          <p:cNvPr id="7" name="Picture 10" descr="D:\collab003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139" y="2092215"/>
            <a:ext cx="447396" cy="378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6743" y="2134006"/>
            <a:ext cx="586156" cy="465994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</p:pic>
      <p:pic>
        <p:nvPicPr>
          <p:cNvPr id="11" name="Picture 10" descr="D:\collab003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0221" y="3239692"/>
            <a:ext cx="447396" cy="378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D:\collab003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2975" y="4001159"/>
            <a:ext cx="447396" cy="378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90309" y="2746632"/>
            <a:ext cx="7953062" cy="814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7160" y="625033"/>
            <a:ext cx="7951808" cy="11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10" descr="D:\collab003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141" y="1007483"/>
            <a:ext cx="447396" cy="378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30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03859" y="968130"/>
            <a:ext cx="366993" cy="375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5553" y="986059"/>
            <a:ext cx="366993" cy="375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7247" y="995024"/>
            <a:ext cx="366993" cy="375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304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4883" y="1083689"/>
            <a:ext cx="133350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30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47613" y="1092655"/>
            <a:ext cx="133350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30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97236" y="1101619"/>
            <a:ext cx="133350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Box 31"/>
          <p:cNvSpPr txBox="1"/>
          <p:nvPr/>
        </p:nvSpPr>
        <p:spPr>
          <a:xfrm>
            <a:off x="3325924" y="1132992"/>
            <a:ext cx="5235387" cy="577081"/>
          </a:xfrm>
          <a:prstGeom prst="rect">
            <a:avLst/>
          </a:prstGeom>
          <a:solidFill>
            <a:srgbClr val="DCE5EC"/>
          </a:solidFill>
          <a:effectLst>
            <a:outerShdw blurRad="50800" dist="38100" dir="12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0000"/>
                </a:solidFill>
              </a:rPr>
              <a:t>User deploys a </a:t>
            </a:r>
            <a:r>
              <a:rPr lang="en-US" sz="1050" b="1" dirty="0" smtClean="0">
                <a:solidFill>
                  <a:schemeClr val="accent1">
                    <a:lumMod val="75000"/>
                  </a:schemeClr>
                </a:solidFill>
              </a:rPr>
              <a:t>dedicated database</a:t>
            </a:r>
            <a:r>
              <a:rPr lang="en-US" sz="1050" b="1" dirty="0" smtClean="0">
                <a:solidFill>
                  <a:srgbClr val="000000"/>
                </a:solidFill>
              </a:rPr>
              <a:t> inside a VM or on physical</a:t>
            </a:r>
          </a:p>
          <a:p>
            <a:r>
              <a:rPr lang="en-US" sz="1000" b="1" dirty="0" smtClean="0">
                <a:solidFill>
                  <a:srgbClr val="000000"/>
                </a:solidFill>
              </a:rPr>
              <a:t>Pros:  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 isolation, ideal for enterprise applications like ERP</a:t>
            </a:r>
          </a:p>
          <a:p>
            <a:r>
              <a:rPr lang="en-US" sz="1000" b="1" dirty="0" smtClean="0">
                <a:solidFill>
                  <a:srgbClr val="000000"/>
                </a:solidFill>
              </a:rPr>
              <a:t>Cons: 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VM 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database sprawl, administrative overheads, compliance challenges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51649" y="672116"/>
            <a:ext cx="5005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b="1" dirty="0" smtClean="0">
                <a:solidFill>
                  <a:srgbClr val="000000"/>
                </a:solidFill>
              </a:rPr>
              <a:t>User needs a new database service with or without seed data</a:t>
            </a:r>
          </a:p>
        </p:txBody>
      </p:sp>
      <p:sp>
        <p:nvSpPr>
          <p:cNvPr id="34" name="Right Brace 33"/>
          <p:cNvSpPr/>
          <p:nvPr/>
        </p:nvSpPr>
        <p:spPr>
          <a:xfrm>
            <a:off x="2994217" y="1007487"/>
            <a:ext cx="53789" cy="959223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43853" y="2020497"/>
            <a:ext cx="5235387" cy="577081"/>
          </a:xfrm>
          <a:prstGeom prst="rect">
            <a:avLst/>
          </a:prstGeom>
          <a:solidFill>
            <a:srgbClr val="DCE5EC"/>
          </a:solidFill>
          <a:effectLst>
            <a:outerShdw blurRad="50800" dist="38100" dir="12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0000"/>
                </a:solidFill>
              </a:rPr>
              <a:t>User deploys a </a:t>
            </a:r>
            <a:r>
              <a:rPr lang="en-US" sz="1050" b="1" dirty="0" smtClean="0">
                <a:solidFill>
                  <a:schemeClr val="accent1">
                    <a:lumMod val="75000"/>
                  </a:schemeClr>
                </a:solidFill>
              </a:rPr>
              <a:t>database schema or a pluggable database</a:t>
            </a:r>
            <a:endParaRPr lang="en-US" sz="1050" b="1" dirty="0" smtClean="0">
              <a:solidFill>
                <a:srgbClr val="000000"/>
              </a:solidFill>
            </a:endParaRPr>
          </a:p>
          <a:p>
            <a:r>
              <a:rPr lang="en-US" sz="1000" b="1" dirty="0" smtClean="0">
                <a:solidFill>
                  <a:srgbClr val="000000"/>
                </a:solidFill>
              </a:rPr>
              <a:t>Pros:  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 consolidation, minimal administrative and maintenance overhead</a:t>
            </a:r>
          </a:p>
          <a:p>
            <a:r>
              <a:rPr lang="en-US" sz="1000" b="1" dirty="0" smtClean="0">
                <a:solidFill>
                  <a:srgbClr val="000000"/>
                </a:solidFill>
              </a:rPr>
              <a:t>Cons: </a:t>
            </a:r>
            <a:r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Limited isolation 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 schemas</a:t>
            </a: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42812" y="2240136"/>
            <a:ext cx="133350" cy="1143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31071" y="2240136"/>
            <a:ext cx="133350" cy="1143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851649" y="2809391"/>
            <a:ext cx="829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sz="1200" b="1" dirty="0" smtClean="0">
                <a:solidFill>
                  <a:srgbClr val="000000"/>
                </a:solidFill>
              </a:rPr>
              <a:t>2.  User needs a clone of an existing database for testing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343842" y="3194874"/>
            <a:ext cx="5235387" cy="577081"/>
          </a:xfrm>
          <a:prstGeom prst="rect">
            <a:avLst/>
          </a:prstGeom>
          <a:solidFill>
            <a:srgbClr val="DCE5EC"/>
          </a:solidFill>
          <a:effectLst>
            <a:outerShdw blurRad="50800" dist="38100" dir="12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0000"/>
                </a:solidFill>
              </a:rPr>
              <a:t>User makes a </a:t>
            </a:r>
            <a:r>
              <a:rPr lang="en-US" sz="1050" b="1" dirty="0" smtClean="0">
                <a:solidFill>
                  <a:schemeClr val="accent1">
                    <a:lumMod val="75000"/>
                  </a:schemeClr>
                </a:solidFill>
              </a:rPr>
              <a:t>full clone</a:t>
            </a:r>
            <a:r>
              <a:rPr lang="en-US" sz="1050" b="1" dirty="0" smtClean="0">
                <a:solidFill>
                  <a:srgbClr val="000000"/>
                </a:solidFill>
              </a:rPr>
              <a:t> of database</a:t>
            </a:r>
          </a:p>
          <a:p>
            <a:r>
              <a:rPr lang="en-US" sz="1000" b="1" dirty="0" smtClean="0">
                <a:solidFill>
                  <a:srgbClr val="000000"/>
                </a:solidFill>
              </a:rPr>
              <a:t>Pros</a:t>
            </a:r>
            <a:r>
              <a:rPr 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  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Ideal for load-testing with significant data updates</a:t>
            </a:r>
          </a:p>
          <a:p>
            <a:r>
              <a:rPr lang="en-US" sz="1000" b="1" dirty="0" smtClean="0">
                <a:solidFill>
                  <a:srgbClr val="000000"/>
                </a:solidFill>
              </a:rPr>
              <a:t>Cons: 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Time and space consuming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34876" y="3956342"/>
            <a:ext cx="5235387" cy="577081"/>
          </a:xfrm>
          <a:prstGeom prst="rect">
            <a:avLst/>
          </a:prstGeom>
          <a:solidFill>
            <a:srgbClr val="DCE5EC"/>
          </a:solidFill>
          <a:effectLst>
            <a:outerShdw blurRad="50800" dist="38100" dir="12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0000"/>
                </a:solidFill>
              </a:rPr>
              <a:t>User makes a </a:t>
            </a:r>
            <a:r>
              <a:rPr lang="en-US" sz="1050" b="1" dirty="0" smtClean="0">
                <a:solidFill>
                  <a:schemeClr val="accent1">
                    <a:lumMod val="75000"/>
                  </a:schemeClr>
                </a:solidFill>
              </a:rPr>
              <a:t>thin-clone</a:t>
            </a:r>
            <a:r>
              <a:rPr lang="en-US" sz="1050" b="1" dirty="0" smtClean="0">
                <a:solidFill>
                  <a:srgbClr val="000000"/>
                </a:solidFill>
              </a:rPr>
              <a:t> (using ‘Copy On Write’) of database</a:t>
            </a:r>
          </a:p>
          <a:p>
            <a:r>
              <a:rPr lang="en-US" sz="1000" b="1" dirty="0" smtClean="0">
                <a:solidFill>
                  <a:srgbClr val="000000"/>
                </a:solidFill>
              </a:rPr>
              <a:t>Pros:  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Minimal additional space, instantaneous cloning, ideal for functional testing</a:t>
            </a:r>
          </a:p>
          <a:p>
            <a:r>
              <a:rPr lang="en-US" sz="1000" b="1" dirty="0" smtClean="0">
                <a:solidFill>
                  <a:srgbClr val="000000"/>
                </a:solidFill>
              </a:rPr>
              <a:t>Cons: 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Reduced benefits in case of significant data updates 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2044750" y="3454851"/>
            <a:ext cx="420948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2071645" y="4279074"/>
            <a:ext cx="390997" cy="1711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77" y="3299434"/>
            <a:ext cx="388932" cy="309201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</p:pic>
      <p:pic>
        <p:nvPicPr>
          <p:cNvPr id="54" name="Picture 5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53678" y="3299434"/>
            <a:ext cx="388932" cy="309201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</p:pic>
      <p:pic>
        <p:nvPicPr>
          <p:cNvPr id="55" name="Picture 5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536" y="4078831"/>
            <a:ext cx="388932" cy="309201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</p:pic>
      <p:pic>
        <p:nvPicPr>
          <p:cNvPr id="56" name="Picture 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62642" y="4078831"/>
            <a:ext cx="388932" cy="309201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57" name="Flowchart: Magnetic Disk 56"/>
          <p:cNvSpPr/>
          <p:nvPr/>
        </p:nvSpPr>
        <p:spPr>
          <a:xfrm>
            <a:off x="2510914" y="4270107"/>
            <a:ext cx="286871" cy="80681"/>
          </a:xfrm>
          <a:prstGeom prst="flowChartMagneticDisk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Curved Left Arrow 57"/>
          <p:cNvSpPr/>
          <p:nvPr/>
        </p:nvSpPr>
        <p:spPr>
          <a:xfrm rot="16200000">
            <a:off x="1437917" y="672199"/>
            <a:ext cx="233083" cy="737437"/>
          </a:xfrm>
          <a:prstGeom prst="curvedLeftArrow">
            <a:avLst>
              <a:gd name="adj1" fmla="val 25000"/>
              <a:gd name="adj2" fmla="val 50000"/>
              <a:gd name="adj3" fmla="val 6923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9" name="Curved Left Arrow 58"/>
          <p:cNvSpPr/>
          <p:nvPr/>
        </p:nvSpPr>
        <p:spPr>
          <a:xfrm rot="16200000">
            <a:off x="1455847" y="1147328"/>
            <a:ext cx="233083" cy="737437"/>
          </a:xfrm>
          <a:prstGeom prst="curvedLeftArrow">
            <a:avLst>
              <a:gd name="adj1" fmla="val 25000"/>
              <a:gd name="adj2" fmla="val 50000"/>
              <a:gd name="adj3" fmla="val 6923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0" name="Curved Left Arrow 59"/>
          <p:cNvSpPr/>
          <p:nvPr/>
        </p:nvSpPr>
        <p:spPr>
          <a:xfrm rot="16200000">
            <a:off x="1491706" y="1730034"/>
            <a:ext cx="233083" cy="737437"/>
          </a:xfrm>
          <a:prstGeom prst="curvedLeftArrow">
            <a:avLst>
              <a:gd name="adj1" fmla="val 25000"/>
              <a:gd name="adj2" fmla="val 50000"/>
              <a:gd name="adj3" fmla="val 6923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1851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370391" y="832545"/>
            <a:ext cx="4224758" cy="3709430"/>
          </a:xfrm>
        </p:spPr>
        <p:txBody>
          <a:bodyPr/>
          <a:lstStyle/>
          <a:p>
            <a:r>
              <a:rPr lang="en-US" sz="1400" dirty="0" smtClean="0"/>
              <a:t>Self-Service provisioning of </a:t>
            </a:r>
            <a:r>
              <a:rPr lang="en-US" sz="1400" dirty="0" smtClean="0">
                <a:solidFill>
                  <a:srgbClr val="FF0000"/>
                </a:solidFill>
              </a:rPr>
              <a:t>dedicated databases,</a:t>
            </a:r>
            <a:r>
              <a:rPr lang="en-US" sz="1400" dirty="0" smtClean="0"/>
              <a:t> </a:t>
            </a:r>
            <a:r>
              <a:rPr lang="en-US" sz="1400" dirty="0" smtClean="0">
                <a:solidFill>
                  <a:srgbClr val="FF0000"/>
                </a:solidFill>
              </a:rPr>
              <a:t>Pluggable DBs and Schema</a:t>
            </a:r>
          </a:p>
          <a:p>
            <a:r>
              <a:rPr lang="en-US" sz="1400" dirty="0" smtClean="0">
                <a:solidFill>
                  <a:schemeClr val="accent1"/>
                </a:solidFill>
              </a:rPr>
              <a:t>Automated, intelligent placement </a:t>
            </a:r>
            <a:r>
              <a:rPr lang="en-US" sz="1400" dirty="0" smtClean="0"/>
              <a:t>based on workload and configuration</a:t>
            </a:r>
          </a:p>
          <a:p>
            <a:r>
              <a:rPr lang="en-US" sz="1400" dirty="0" smtClean="0"/>
              <a:t>Self-Service catalog with governance using quotas, retirement policies, </a:t>
            </a:r>
            <a:r>
              <a:rPr lang="en-US" sz="1400" dirty="0" err="1" smtClean="0"/>
              <a:t>showback</a:t>
            </a:r>
            <a:endParaRPr lang="en-US" sz="1400" dirty="0" smtClean="0"/>
          </a:p>
          <a:p>
            <a:pPr>
              <a:buFont typeface="Wingdings" pitchFamily="2" charset="2"/>
              <a:buChar char="§"/>
            </a:pPr>
            <a:r>
              <a:rPr lang="en-US" sz="1400" dirty="0" smtClean="0"/>
              <a:t>Flexible cloning architecture</a:t>
            </a:r>
          </a:p>
          <a:p>
            <a:pPr lvl="1">
              <a:buFont typeface="Wingdings" pitchFamily="2" charset="2"/>
              <a:buChar char="§"/>
            </a:pPr>
            <a:r>
              <a:rPr lang="en-US" sz="1200" dirty="0" smtClean="0">
                <a:solidFill>
                  <a:srgbClr val="FF0000"/>
                </a:solidFill>
              </a:rPr>
              <a:t>Full data cloning </a:t>
            </a:r>
            <a:r>
              <a:rPr lang="en-US" sz="1200" dirty="0" smtClean="0"/>
              <a:t>by leveraging backups</a:t>
            </a:r>
            <a:endParaRPr lang="en-US" sz="1200" dirty="0"/>
          </a:p>
          <a:p>
            <a:pPr lvl="1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200" dirty="0" smtClean="0"/>
              <a:t>Instant database provisioning using “</a:t>
            </a:r>
            <a:r>
              <a:rPr lang="en-US" sz="1200" dirty="0" err="1" smtClean="0"/>
              <a:t>SnapClone</a:t>
            </a:r>
            <a:r>
              <a:rPr lang="en-US" sz="1200" dirty="0"/>
              <a:t>” </a:t>
            </a:r>
            <a:r>
              <a:rPr lang="en-US" sz="1200" dirty="0" smtClean="0"/>
              <a:t>thin provisioning </a:t>
            </a:r>
            <a:r>
              <a:rPr lang="en-US" sz="1200" dirty="0" smtClean="0">
                <a:solidFill>
                  <a:srgbClr val="FF0000"/>
                </a:solidFill>
              </a:rPr>
              <a:t>with minimal storage footprint</a:t>
            </a:r>
            <a:r>
              <a:rPr lang="en-US" sz="1200" dirty="0"/>
              <a:t> </a:t>
            </a:r>
            <a:r>
              <a:rPr lang="en-US" sz="1200" dirty="0" smtClean="0"/>
              <a:t>on </a:t>
            </a:r>
            <a:r>
              <a:rPr lang="en-US" sz="1200" dirty="0" err="1" smtClean="0"/>
              <a:t>Netapp</a:t>
            </a:r>
            <a:r>
              <a:rPr lang="en-US" sz="1200" dirty="0"/>
              <a:t>, ZFS (Hitachi and EMC planned</a:t>
            </a:r>
            <a:r>
              <a:rPr lang="en-US" sz="1200" dirty="0" smtClean="0"/>
              <a:t>)</a:t>
            </a:r>
          </a:p>
          <a:p>
            <a:pPr>
              <a:buFont typeface="Wingdings" pitchFamily="2" charset="2"/>
              <a:buChar char="§"/>
            </a:pPr>
            <a:r>
              <a:rPr lang="en-US" sz="1400" dirty="0" smtClean="0"/>
              <a:t>Integrated </a:t>
            </a:r>
            <a:r>
              <a:rPr lang="en-US" sz="1400" dirty="0"/>
              <a:t>solution for database lifecycle management: monitoring, backup, </a:t>
            </a:r>
            <a:r>
              <a:rPr lang="en-US" sz="1400" dirty="0" smtClean="0"/>
              <a:t>patching</a:t>
            </a:r>
          </a:p>
          <a:p>
            <a:pPr>
              <a:buFont typeface="Wingdings" pitchFamily="2" charset="2"/>
              <a:buChar char="§"/>
            </a:pPr>
            <a:r>
              <a:rPr lang="en-US" sz="1400" dirty="0" smtClean="0"/>
              <a:t>API-driven (</a:t>
            </a:r>
            <a:r>
              <a:rPr lang="en-US" sz="1400" dirty="0" err="1" smtClean="0"/>
              <a:t>RESTful</a:t>
            </a:r>
            <a:r>
              <a:rPr lang="en-US" sz="1400" dirty="0" smtClean="0"/>
              <a:t> and command line)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1331" y="1051034"/>
            <a:ext cx="4235756" cy="3372185"/>
          </a:xfrm>
          <a:prstGeom prst="rect">
            <a:avLst/>
          </a:prstGeom>
          <a:ln w="12700">
            <a:solidFill>
              <a:srgbClr val="00206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690530" y="166445"/>
            <a:ext cx="8229586" cy="406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56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1" charset="-128"/>
                <a:cs typeface="+mj-cs"/>
              </a:rPr>
              <a:t>Self-Service Provisioning via EM12c 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1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011647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sosceles Triangle 86"/>
          <p:cNvSpPr/>
          <p:nvPr/>
        </p:nvSpPr>
        <p:spPr>
          <a:xfrm rot="16200000">
            <a:off x="2243469" y="1690578"/>
            <a:ext cx="2838901" cy="1754371"/>
          </a:xfrm>
          <a:prstGeom prst="triangle">
            <a:avLst/>
          </a:prstGeom>
          <a:solidFill>
            <a:schemeClr val="bg2">
              <a:lumMod val="20000"/>
              <a:lumOff val="80000"/>
              <a:alpha val="58000"/>
            </a:schemeClr>
          </a:solidFill>
          <a:ln>
            <a:noFill/>
          </a:ln>
          <a:effectLst>
            <a:outerShdw blurRad="50800" dist="50800" dir="5400000" algn="ctr" rotWithShape="0">
              <a:schemeClr val="accent3">
                <a:lumMod val="20000"/>
                <a:lumOff val="80000"/>
                <a:alpha val="9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 Same Side Corner Rectangle 73"/>
          <p:cNvSpPr/>
          <p:nvPr/>
        </p:nvSpPr>
        <p:spPr>
          <a:xfrm rot="16200000">
            <a:off x="5920382" y="1365513"/>
            <a:ext cx="762000" cy="5430068"/>
          </a:xfrm>
          <a:prstGeom prst="round2SameRect">
            <a:avLst/>
          </a:prstGeom>
          <a:gradFill flip="none" rotWithShape="1">
            <a:gsLst>
              <a:gs pos="0">
                <a:srgbClr val="D08049"/>
              </a:gs>
              <a:gs pos="100000">
                <a:srgbClr val="FFFFF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 Same Side Corner Rectangle 72"/>
          <p:cNvSpPr/>
          <p:nvPr/>
        </p:nvSpPr>
        <p:spPr>
          <a:xfrm rot="16200000">
            <a:off x="5920382" y="100024"/>
            <a:ext cx="762000" cy="5430067"/>
          </a:xfrm>
          <a:prstGeom prst="round2SameRect">
            <a:avLst/>
          </a:prstGeom>
          <a:gradFill flip="none" rotWithShape="1">
            <a:gsLst>
              <a:gs pos="0">
                <a:srgbClr val="B9BABC"/>
              </a:gs>
              <a:gs pos="100000">
                <a:srgbClr val="FFFFFF"/>
              </a:gs>
            </a:gsLst>
            <a:lin ang="54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 Same Side Corner Rectangle 71"/>
          <p:cNvSpPr/>
          <p:nvPr/>
        </p:nvSpPr>
        <p:spPr>
          <a:xfrm rot="16200000">
            <a:off x="5914445" y="-1214974"/>
            <a:ext cx="762000" cy="5441943"/>
          </a:xfrm>
          <a:prstGeom prst="round2SameRect">
            <a:avLst/>
          </a:prstGeom>
          <a:gradFill flip="none" rotWithShape="1">
            <a:gsLst>
              <a:gs pos="0">
                <a:srgbClr val="D49F1E"/>
              </a:gs>
              <a:gs pos="100000">
                <a:srgbClr val="FFFFFF"/>
              </a:gs>
            </a:gsLst>
            <a:lin ang="96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98166" y="1218445"/>
            <a:ext cx="1748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/>
                </a:solidFill>
              </a:rPr>
              <a:t>RAC, Data Guard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98165" y="2436383"/>
            <a:ext cx="1701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/>
                </a:solidFill>
              </a:rPr>
              <a:t>Data Guard</a:t>
            </a:r>
          </a:p>
        </p:txBody>
      </p:sp>
      <p:sp>
        <p:nvSpPr>
          <p:cNvPr id="145" name="Text Placeholder 33"/>
          <p:cNvSpPr>
            <a:spLocks noGrp="1"/>
          </p:cNvSpPr>
          <p:nvPr>
            <p:ph type="body" sz="quarter" idx="13"/>
          </p:nvPr>
        </p:nvSpPr>
        <p:spPr>
          <a:xfrm>
            <a:off x="690872" y="550616"/>
            <a:ext cx="8229600" cy="304800"/>
          </a:xfrm>
        </p:spPr>
        <p:txBody>
          <a:bodyPr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800" dirty="0" smtClean="0">
                <a:ea typeface="ＭＳ Ｐゴシック" pitchFamily="127" charset="-128"/>
                <a:cs typeface="ＭＳ Ｐゴシック" pitchFamily="127" charset="-128"/>
              </a:rPr>
              <a:t>Self-service driven provisioning of Pluggable databases</a:t>
            </a:r>
          </a:p>
        </p:txBody>
      </p:sp>
      <p:sp>
        <p:nvSpPr>
          <p:cNvPr id="146" name="Title 1"/>
          <p:cNvSpPr>
            <a:spLocks noGrp="1"/>
          </p:cNvSpPr>
          <p:nvPr>
            <p:ph type="title"/>
          </p:nvPr>
        </p:nvSpPr>
        <p:spPr>
          <a:xfrm>
            <a:off x="664193" y="119488"/>
            <a:ext cx="8229586" cy="478856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en-US" dirty="0" smtClean="0">
                <a:ea typeface="ＭＳ Ｐゴシック" pitchFamily="127" charset="-128"/>
                <a:cs typeface="ＭＳ Ｐゴシック" pitchFamily="127" charset="-128"/>
              </a:rPr>
              <a:t>Database as a Service (</a:t>
            </a:r>
            <a:r>
              <a:rPr lang="en-US" dirty="0" err="1" smtClean="0">
                <a:ea typeface="ＭＳ Ｐゴシック" pitchFamily="127" charset="-128"/>
                <a:cs typeface="ＭＳ Ｐゴシック" pitchFamily="127" charset="-128"/>
              </a:rPr>
              <a:t>DBaaS</a:t>
            </a:r>
            <a:r>
              <a:rPr lang="en-US" dirty="0" smtClean="0">
                <a:ea typeface="ＭＳ Ｐゴシック" pitchFamily="127" charset="-128"/>
                <a:cs typeface="ＭＳ Ｐゴシック" pitchFamily="127" charset="-128"/>
              </a:rPr>
              <a:t>)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1981636" y="4322642"/>
            <a:ext cx="261560" cy="2857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200" dirty="0" smtClean="0">
              <a:solidFill>
                <a:schemeClr val="tx2"/>
              </a:solidFill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1313698" y="4325155"/>
            <a:ext cx="261560" cy="2857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200" dirty="0" smtClean="0">
              <a:solidFill>
                <a:schemeClr val="tx2"/>
              </a:solidFill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740415" y="4319779"/>
            <a:ext cx="261560" cy="2857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200" dirty="0" smtClean="0">
              <a:solidFill>
                <a:schemeClr val="tx2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1314734" y="4322642"/>
            <a:ext cx="261560" cy="2857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200" dirty="0" smtClean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0331" y="1238610"/>
            <a:ext cx="1372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effectLst>
                  <a:glow rad="101600">
                    <a:srgbClr val="D08049">
                      <a:alpha val="75000"/>
                    </a:srgbClr>
                  </a:glow>
                </a:effectLst>
              </a:rPr>
              <a:t>GOLD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77231" y="2550764"/>
            <a:ext cx="1645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effectLst>
                  <a:glow rad="101600">
                    <a:schemeClr val="tx2">
                      <a:lumMod val="40000"/>
                      <a:lumOff val="60000"/>
                      <a:alpha val="75000"/>
                    </a:schemeClr>
                  </a:glow>
                </a:effectLst>
              </a:rPr>
              <a:t>SILVER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72143" y="3845694"/>
            <a:ext cx="1770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effectLst>
                  <a:glow rad="101600">
                    <a:srgbClr val="FF8000">
                      <a:alpha val="75000"/>
                    </a:srgbClr>
                  </a:glow>
                </a:effectLst>
              </a:rPr>
              <a:t>BRONZE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08513" y="3811530"/>
            <a:ext cx="2068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/>
                </a:solidFill>
              </a:rPr>
              <a:t>Single instance Databases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3214452" y="1385578"/>
            <a:ext cx="261560" cy="2857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200" dirty="0" smtClean="0">
              <a:solidFill>
                <a:schemeClr val="tx2"/>
              </a:solidFill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3211328" y="3950044"/>
            <a:ext cx="261560" cy="2857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200" dirty="0" smtClean="0">
              <a:solidFill>
                <a:schemeClr val="tx2"/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190109" y="2591528"/>
            <a:ext cx="261560" cy="2857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200" dirty="0" smtClean="0">
              <a:solidFill>
                <a:schemeClr val="tx2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3190700" y="3934139"/>
            <a:ext cx="261560" cy="2857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200" dirty="0" smtClean="0">
              <a:solidFill>
                <a:schemeClr val="tx2"/>
              </a:solidFill>
            </a:endParaRPr>
          </a:p>
        </p:txBody>
      </p:sp>
      <p:pic>
        <p:nvPicPr>
          <p:cNvPr id="58" name="Picture 57" descr="Unlalelled Embedded PD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247" y="3269667"/>
            <a:ext cx="615781" cy="989530"/>
          </a:xfrm>
          <a:prstGeom prst="rect">
            <a:avLst/>
          </a:prstGeom>
        </p:spPr>
      </p:pic>
      <p:pic>
        <p:nvPicPr>
          <p:cNvPr id="60" name="Picture 59" descr="Unlalelled Embedded PD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52" y="3574835"/>
            <a:ext cx="425875" cy="6843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3535" y="3870700"/>
            <a:ext cx="391353" cy="276999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XL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20200" y="3999986"/>
            <a:ext cx="253094" cy="215444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536201" y="3961960"/>
            <a:ext cx="270126" cy="215444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M</a:t>
            </a:r>
            <a:endParaRPr lang="en-US" sz="800" b="1" dirty="0" smtClean="0">
              <a:solidFill>
                <a:schemeClr val="bg1"/>
              </a:solidFill>
            </a:endParaRPr>
          </a:p>
        </p:txBody>
      </p:sp>
      <p:grpSp>
        <p:nvGrpSpPr>
          <p:cNvPr id="2" name="Group 23"/>
          <p:cNvGrpSpPr/>
          <p:nvPr/>
        </p:nvGrpSpPr>
        <p:grpSpPr>
          <a:xfrm>
            <a:off x="887732" y="1052281"/>
            <a:ext cx="271784" cy="470258"/>
            <a:chOff x="-3597" y="1462498"/>
            <a:chExt cx="621986" cy="1157653"/>
          </a:xfrm>
        </p:grpSpPr>
        <p:sp>
          <p:nvSpPr>
            <p:cNvPr id="211" name="Extract 210"/>
            <p:cNvSpPr/>
            <p:nvPr/>
          </p:nvSpPr>
          <p:spPr>
            <a:xfrm rot="20677523">
              <a:off x="-3597" y="1462498"/>
              <a:ext cx="391426" cy="693707"/>
            </a:xfrm>
            <a:prstGeom prst="flowChartExtra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2" name="Minus 211"/>
            <p:cNvSpPr/>
            <p:nvPr/>
          </p:nvSpPr>
          <p:spPr>
            <a:xfrm rot="4431849">
              <a:off x="57279" y="2059041"/>
              <a:ext cx="557810" cy="564410"/>
            </a:xfrm>
            <a:prstGeom prst="mathMinus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2243461" y="3901120"/>
            <a:ext cx="275887" cy="276999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</a:t>
            </a:r>
          </a:p>
        </p:txBody>
      </p:sp>
      <p:pic>
        <p:nvPicPr>
          <p:cNvPr id="62" name="Picture 61" descr="Binary Stre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461" y="2997796"/>
            <a:ext cx="2256250" cy="100548"/>
          </a:xfrm>
          <a:prstGeom prst="rect">
            <a:avLst/>
          </a:prstGeom>
        </p:spPr>
      </p:pic>
      <p:pic>
        <p:nvPicPr>
          <p:cNvPr id="67" name="Picture 66" descr="Binary Stre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12" y="1775218"/>
            <a:ext cx="2256250" cy="100548"/>
          </a:xfrm>
          <a:prstGeom prst="rect">
            <a:avLst/>
          </a:prstGeom>
        </p:spPr>
      </p:pic>
      <p:grpSp>
        <p:nvGrpSpPr>
          <p:cNvPr id="4" name="Group 106"/>
          <p:cNvGrpSpPr/>
          <p:nvPr/>
        </p:nvGrpSpPr>
        <p:grpSpPr>
          <a:xfrm>
            <a:off x="5275408" y="942193"/>
            <a:ext cx="687990" cy="1141306"/>
            <a:chOff x="4259917" y="2146483"/>
            <a:chExt cx="748991" cy="1242501"/>
          </a:xfrm>
        </p:grpSpPr>
        <p:grpSp>
          <p:nvGrpSpPr>
            <p:cNvPr id="11" name="Group 96"/>
            <p:cNvGrpSpPr/>
            <p:nvPr/>
          </p:nvGrpSpPr>
          <p:grpSpPr>
            <a:xfrm>
              <a:off x="4259917" y="2617159"/>
              <a:ext cx="748991" cy="771825"/>
              <a:chOff x="6521999" y="2130777"/>
              <a:chExt cx="1379899" cy="1421966"/>
            </a:xfrm>
          </p:grpSpPr>
          <p:pic>
            <p:nvPicPr>
              <p:cNvPr id="80" name="Picture 79" descr="Unlabeled Root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1999" y="2524207"/>
                <a:ext cx="1379899" cy="1028536"/>
              </a:xfrm>
              <a:prstGeom prst="rect">
                <a:avLst/>
              </a:prstGeom>
            </p:spPr>
          </p:pic>
          <p:pic>
            <p:nvPicPr>
              <p:cNvPr id="81" name="Picture 80" descr="Unlalelled Embedded PDB.png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602" y="2130777"/>
                <a:ext cx="378747" cy="596814"/>
              </a:xfrm>
              <a:prstGeom prst="rect">
                <a:avLst/>
              </a:prstGeom>
            </p:spPr>
          </p:pic>
          <p:pic>
            <p:nvPicPr>
              <p:cNvPr id="82" name="Picture 81" descr="Unlalelled Embedded PDB.png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3836" y="2264833"/>
                <a:ext cx="378747" cy="596814"/>
              </a:xfrm>
              <a:prstGeom prst="rect">
                <a:avLst/>
              </a:prstGeom>
            </p:spPr>
          </p:pic>
          <p:pic>
            <p:nvPicPr>
              <p:cNvPr id="83" name="Picture 82" descr="Unlalelled Embedded PDB.png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3948" y="2395513"/>
                <a:ext cx="378747" cy="596814"/>
              </a:xfrm>
              <a:prstGeom prst="rect">
                <a:avLst/>
              </a:prstGeom>
            </p:spPr>
          </p:pic>
          <p:pic>
            <p:nvPicPr>
              <p:cNvPr id="84" name="Picture 83" descr="Unlalelled Embedded PDB.png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2238" y="2531263"/>
                <a:ext cx="378747" cy="596814"/>
              </a:xfrm>
              <a:prstGeom prst="rect">
                <a:avLst/>
              </a:prstGeom>
            </p:spPr>
          </p:pic>
        </p:grpSp>
        <p:grpSp>
          <p:nvGrpSpPr>
            <p:cNvPr id="12" name="Group 102"/>
            <p:cNvGrpSpPr/>
            <p:nvPr/>
          </p:nvGrpSpPr>
          <p:grpSpPr>
            <a:xfrm>
              <a:off x="4340819" y="2146483"/>
              <a:ext cx="661040" cy="740362"/>
              <a:chOff x="2112059" y="2186745"/>
              <a:chExt cx="816363" cy="914323"/>
            </a:xfrm>
          </p:grpSpPr>
          <p:pic>
            <p:nvPicPr>
              <p:cNvPr id="77" name="Picture 76" descr="EnterpriseServer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544666" y="2186745"/>
                <a:ext cx="383756" cy="663942"/>
              </a:xfrm>
              <a:prstGeom prst="rect">
                <a:avLst/>
              </a:prstGeom>
            </p:spPr>
          </p:pic>
          <p:pic>
            <p:nvPicPr>
              <p:cNvPr id="78" name="Picture 77" descr="EnterpriseServer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329509" y="2311718"/>
                <a:ext cx="383756" cy="663942"/>
              </a:xfrm>
              <a:prstGeom prst="rect">
                <a:avLst/>
              </a:prstGeom>
            </p:spPr>
          </p:pic>
          <p:pic>
            <p:nvPicPr>
              <p:cNvPr id="79" name="Picture 78" descr="EnterpriseServer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112059" y="2437126"/>
                <a:ext cx="383756" cy="663942"/>
              </a:xfrm>
              <a:prstGeom prst="rect">
                <a:avLst/>
              </a:prstGeom>
            </p:spPr>
          </p:pic>
        </p:grpSp>
      </p:grpSp>
      <p:grpSp>
        <p:nvGrpSpPr>
          <p:cNvPr id="13" name="Group 107"/>
          <p:cNvGrpSpPr/>
          <p:nvPr/>
        </p:nvGrpSpPr>
        <p:grpSpPr>
          <a:xfrm>
            <a:off x="8099727" y="954068"/>
            <a:ext cx="687990" cy="1141306"/>
            <a:chOff x="4259917" y="2146483"/>
            <a:chExt cx="748991" cy="1242501"/>
          </a:xfrm>
        </p:grpSpPr>
        <p:grpSp>
          <p:nvGrpSpPr>
            <p:cNvPr id="14" name="Group 108"/>
            <p:cNvGrpSpPr/>
            <p:nvPr/>
          </p:nvGrpSpPr>
          <p:grpSpPr>
            <a:xfrm>
              <a:off x="4259917" y="2617159"/>
              <a:ext cx="748991" cy="771825"/>
              <a:chOff x="6521999" y="2130777"/>
              <a:chExt cx="1379899" cy="1421966"/>
            </a:xfrm>
          </p:grpSpPr>
          <p:pic>
            <p:nvPicPr>
              <p:cNvPr id="91" name="Picture 90" descr="Unlabeled Root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1999" y="2524207"/>
                <a:ext cx="1379899" cy="1028536"/>
              </a:xfrm>
              <a:prstGeom prst="rect">
                <a:avLst/>
              </a:prstGeom>
            </p:spPr>
          </p:pic>
          <p:pic>
            <p:nvPicPr>
              <p:cNvPr id="92" name="Picture 91" descr="Unlalelled Embedded PDB.png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602" y="2130777"/>
                <a:ext cx="378747" cy="596814"/>
              </a:xfrm>
              <a:prstGeom prst="rect">
                <a:avLst/>
              </a:prstGeom>
            </p:spPr>
          </p:pic>
          <p:pic>
            <p:nvPicPr>
              <p:cNvPr id="93" name="Picture 92" descr="Unlalelled Embedded PDB.png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3836" y="2264833"/>
                <a:ext cx="378747" cy="596814"/>
              </a:xfrm>
              <a:prstGeom prst="rect">
                <a:avLst/>
              </a:prstGeom>
            </p:spPr>
          </p:pic>
          <p:pic>
            <p:nvPicPr>
              <p:cNvPr id="94" name="Picture 93" descr="Unlalelled Embedded PDB.png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3948" y="2395513"/>
                <a:ext cx="378747" cy="596814"/>
              </a:xfrm>
              <a:prstGeom prst="rect">
                <a:avLst/>
              </a:prstGeom>
            </p:spPr>
          </p:pic>
          <p:pic>
            <p:nvPicPr>
              <p:cNvPr id="95" name="Picture 94" descr="Unlalelled Embedded PDB.png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2238" y="2531263"/>
                <a:ext cx="378747" cy="596814"/>
              </a:xfrm>
              <a:prstGeom prst="rect">
                <a:avLst/>
              </a:prstGeom>
            </p:spPr>
          </p:pic>
        </p:grpSp>
        <p:grpSp>
          <p:nvGrpSpPr>
            <p:cNvPr id="15" name="Group 109"/>
            <p:cNvGrpSpPr/>
            <p:nvPr/>
          </p:nvGrpSpPr>
          <p:grpSpPr>
            <a:xfrm>
              <a:off x="4340819" y="2146483"/>
              <a:ext cx="661040" cy="740362"/>
              <a:chOff x="2112059" y="2186745"/>
              <a:chExt cx="816363" cy="914323"/>
            </a:xfrm>
          </p:grpSpPr>
          <p:pic>
            <p:nvPicPr>
              <p:cNvPr id="88" name="Picture 87" descr="EnterpriseServer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544666" y="2186745"/>
                <a:ext cx="383756" cy="663942"/>
              </a:xfrm>
              <a:prstGeom prst="rect">
                <a:avLst/>
              </a:prstGeom>
            </p:spPr>
          </p:pic>
          <p:pic>
            <p:nvPicPr>
              <p:cNvPr id="89" name="Picture 88" descr="EnterpriseServer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329509" y="2311718"/>
                <a:ext cx="383756" cy="663942"/>
              </a:xfrm>
              <a:prstGeom prst="rect">
                <a:avLst/>
              </a:prstGeom>
            </p:spPr>
          </p:pic>
          <p:pic>
            <p:nvPicPr>
              <p:cNvPr id="90" name="Picture 89" descr="EnterpriseServer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112059" y="2437126"/>
                <a:ext cx="383756" cy="663942"/>
              </a:xfrm>
              <a:prstGeom prst="rect">
                <a:avLst/>
              </a:prstGeom>
            </p:spPr>
          </p:pic>
        </p:grpSp>
      </p:grpSp>
      <p:grpSp>
        <p:nvGrpSpPr>
          <p:cNvPr id="16" name="Group 118"/>
          <p:cNvGrpSpPr/>
          <p:nvPr/>
        </p:nvGrpSpPr>
        <p:grpSpPr>
          <a:xfrm>
            <a:off x="5296292" y="2246740"/>
            <a:ext cx="687990" cy="1048353"/>
            <a:chOff x="4259917" y="2247678"/>
            <a:chExt cx="748991" cy="1141306"/>
          </a:xfrm>
        </p:grpSpPr>
        <p:grpSp>
          <p:nvGrpSpPr>
            <p:cNvPr id="17" name="Group 119"/>
            <p:cNvGrpSpPr/>
            <p:nvPr/>
          </p:nvGrpSpPr>
          <p:grpSpPr>
            <a:xfrm>
              <a:off x="4259917" y="2617159"/>
              <a:ext cx="748991" cy="771825"/>
              <a:chOff x="6521999" y="2130777"/>
              <a:chExt cx="1379899" cy="1421966"/>
            </a:xfrm>
          </p:grpSpPr>
          <p:pic>
            <p:nvPicPr>
              <p:cNvPr id="99" name="Picture 98" descr="Unlabeled Root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1999" y="2524207"/>
                <a:ext cx="1379899" cy="1028536"/>
              </a:xfrm>
              <a:prstGeom prst="rect">
                <a:avLst/>
              </a:prstGeom>
            </p:spPr>
          </p:pic>
          <p:pic>
            <p:nvPicPr>
              <p:cNvPr id="100" name="Picture 99" descr="Unlalelled Embedded PDB.png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602" y="2130777"/>
                <a:ext cx="378747" cy="596814"/>
              </a:xfrm>
              <a:prstGeom prst="rect">
                <a:avLst/>
              </a:prstGeom>
            </p:spPr>
          </p:pic>
          <p:pic>
            <p:nvPicPr>
              <p:cNvPr id="101" name="Picture 100" descr="Unlalelled Embedded PDB.png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3836" y="2264833"/>
                <a:ext cx="378747" cy="596814"/>
              </a:xfrm>
              <a:prstGeom prst="rect">
                <a:avLst/>
              </a:prstGeom>
            </p:spPr>
          </p:pic>
          <p:pic>
            <p:nvPicPr>
              <p:cNvPr id="102" name="Picture 101" descr="Unlalelled Embedded PDB.png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3948" y="2395513"/>
                <a:ext cx="378747" cy="596814"/>
              </a:xfrm>
              <a:prstGeom prst="rect">
                <a:avLst/>
              </a:prstGeom>
            </p:spPr>
          </p:pic>
          <p:pic>
            <p:nvPicPr>
              <p:cNvPr id="103" name="Picture 102" descr="Unlalelled Embedded PDB.png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2238" y="2531263"/>
                <a:ext cx="378747" cy="596814"/>
              </a:xfrm>
              <a:prstGeom prst="rect">
                <a:avLst/>
              </a:prstGeom>
            </p:spPr>
          </p:pic>
        </p:grpSp>
        <p:pic>
          <p:nvPicPr>
            <p:cNvPr id="98" name="Picture 97" descr="EnterpriseServer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16898" y="2247678"/>
              <a:ext cx="310742" cy="537619"/>
            </a:xfrm>
            <a:prstGeom prst="rect">
              <a:avLst/>
            </a:prstGeom>
          </p:spPr>
        </p:pic>
      </p:grpSp>
      <p:grpSp>
        <p:nvGrpSpPr>
          <p:cNvPr id="18" name="Group 126"/>
          <p:cNvGrpSpPr/>
          <p:nvPr/>
        </p:nvGrpSpPr>
        <p:grpSpPr>
          <a:xfrm>
            <a:off x="7988724" y="2162813"/>
            <a:ext cx="715379" cy="1048353"/>
            <a:chOff x="4213515" y="2247678"/>
            <a:chExt cx="778809" cy="1141306"/>
          </a:xfrm>
        </p:grpSpPr>
        <p:grpSp>
          <p:nvGrpSpPr>
            <p:cNvPr id="19" name="Group 127"/>
            <p:cNvGrpSpPr/>
            <p:nvPr/>
          </p:nvGrpSpPr>
          <p:grpSpPr>
            <a:xfrm>
              <a:off x="4213515" y="2617159"/>
              <a:ext cx="778809" cy="771825"/>
              <a:chOff x="6436514" y="2130777"/>
              <a:chExt cx="1434835" cy="1421966"/>
            </a:xfrm>
          </p:grpSpPr>
          <p:pic>
            <p:nvPicPr>
              <p:cNvPr id="107" name="Picture 106" descr="Unlabeled Root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36514" y="2524206"/>
                <a:ext cx="1379900" cy="1028537"/>
              </a:xfrm>
              <a:prstGeom prst="rect">
                <a:avLst/>
              </a:prstGeom>
            </p:spPr>
          </p:pic>
          <p:pic>
            <p:nvPicPr>
              <p:cNvPr id="108" name="Picture 107" descr="Unlalelled Embedded PDB.png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602" y="2130777"/>
                <a:ext cx="378747" cy="596814"/>
              </a:xfrm>
              <a:prstGeom prst="rect">
                <a:avLst/>
              </a:prstGeom>
            </p:spPr>
          </p:pic>
          <p:pic>
            <p:nvPicPr>
              <p:cNvPr id="109" name="Picture 108" descr="Unlalelled Embedded PDB.png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3836" y="2264833"/>
                <a:ext cx="378747" cy="596814"/>
              </a:xfrm>
              <a:prstGeom prst="rect">
                <a:avLst/>
              </a:prstGeom>
            </p:spPr>
          </p:pic>
          <p:pic>
            <p:nvPicPr>
              <p:cNvPr id="110" name="Picture 109" descr="Unlalelled Embedded PDB.png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3948" y="2395513"/>
                <a:ext cx="378747" cy="596814"/>
              </a:xfrm>
              <a:prstGeom prst="rect">
                <a:avLst/>
              </a:prstGeom>
            </p:spPr>
          </p:pic>
          <p:pic>
            <p:nvPicPr>
              <p:cNvPr id="111" name="Picture 110" descr="Unlalelled Embedded PDB.png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2238" y="2531263"/>
                <a:ext cx="378747" cy="596814"/>
              </a:xfrm>
              <a:prstGeom prst="rect">
                <a:avLst/>
              </a:prstGeom>
            </p:spPr>
          </p:pic>
        </p:grpSp>
        <p:pic>
          <p:nvPicPr>
            <p:cNvPr id="106" name="Picture 105" descr="EnterpriseServer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16898" y="2247678"/>
              <a:ext cx="310742" cy="537619"/>
            </a:xfrm>
            <a:prstGeom prst="rect">
              <a:avLst/>
            </a:prstGeom>
          </p:spPr>
        </p:pic>
      </p:grpSp>
      <p:pic>
        <p:nvPicPr>
          <p:cNvPr id="112" name="Picture 111" descr="Unlabeled Root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446" y="4043658"/>
            <a:ext cx="687990" cy="512808"/>
          </a:xfrm>
          <a:prstGeom prst="rect">
            <a:avLst/>
          </a:prstGeom>
        </p:spPr>
      </p:pic>
      <p:pic>
        <p:nvPicPr>
          <p:cNvPr id="113" name="Picture 112" descr="Unlalelled Embedded PDB.png"/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69" y="3847502"/>
            <a:ext cx="188836" cy="297560"/>
          </a:xfrm>
          <a:prstGeom prst="rect">
            <a:avLst/>
          </a:prstGeom>
        </p:spPr>
      </p:pic>
      <p:pic>
        <p:nvPicPr>
          <p:cNvPr id="114" name="Picture 113" descr="Unlalelled Embedded PDB.png"/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25" y="3914340"/>
            <a:ext cx="188836" cy="297560"/>
          </a:xfrm>
          <a:prstGeom prst="rect">
            <a:avLst/>
          </a:prstGeom>
        </p:spPr>
      </p:pic>
      <p:pic>
        <p:nvPicPr>
          <p:cNvPr id="115" name="Picture 114" descr="Unlalelled Embedded PDB.png"/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722" y="3979494"/>
            <a:ext cx="188836" cy="297560"/>
          </a:xfrm>
          <a:prstGeom prst="rect">
            <a:avLst/>
          </a:prstGeom>
        </p:spPr>
      </p:pic>
      <p:pic>
        <p:nvPicPr>
          <p:cNvPr id="117" name="Picture 116" descr="EnterpriseServer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6497" y="3508113"/>
            <a:ext cx="285434" cy="493833"/>
          </a:xfrm>
          <a:prstGeom prst="rect">
            <a:avLst/>
          </a:prstGeom>
        </p:spPr>
      </p:pic>
      <p:pic>
        <p:nvPicPr>
          <p:cNvPr id="249" name="Picture 248" descr="PDB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83" y="3800104"/>
            <a:ext cx="191308" cy="307100"/>
          </a:xfrm>
          <a:prstGeom prst="rect">
            <a:avLst/>
          </a:prstGeom>
        </p:spPr>
      </p:pic>
      <p:pic>
        <p:nvPicPr>
          <p:cNvPr id="59" name="Picture 58" descr="Unlalelled Embedded PDB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3" y="3440056"/>
            <a:ext cx="517137" cy="831014"/>
          </a:xfrm>
          <a:prstGeom prst="rect">
            <a:avLst/>
          </a:prstGeom>
        </p:spPr>
      </p:pic>
      <p:sp>
        <p:nvSpPr>
          <p:cNvPr id="250" name="TextBox 249"/>
          <p:cNvSpPr txBox="1"/>
          <p:nvPr/>
        </p:nvSpPr>
        <p:spPr>
          <a:xfrm>
            <a:off x="1350832" y="3994142"/>
            <a:ext cx="312906" cy="276999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M</a:t>
            </a:r>
          </a:p>
        </p:txBody>
      </p:sp>
      <p:pic>
        <p:nvPicPr>
          <p:cNvPr id="85" name="Picture 73" descr="EMMan.gif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40972" y="1033571"/>
            <a:ext cx="1017435" cy="786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" name="Rounded Rectangle 4"/>
          <p:cNvSpPr/>
          <p:nvPr/>
        </p:nvSpPr>
        <p:spPr bwMode="auto">
          <a:xfrm rot="5400000">
            <a:off x="1024770" y="1173626"/>
            <a:ext cx="1182758" cy="2636874"/>
          </a:xfrm>
          <a:prstGeom prst="roundRect">
            <a:avLst>
              <a:gd name="adj" fmla="val 11357"/>
            </a:avLst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lIns="91986" tIns="45994" rIns="91986" bIns="45994" anchor="ctr"/>
          <a:lstStyle/>
          <a:p>
            <a:pPr algn="ctr">
              <a:defRPr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Oracle Enterprise </a:t>
            </a:r>
            <a:r>
              <a:rPr lang="en-US" sz="14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Manager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2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Self-Service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2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Governance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2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Intelligent placement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2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Chargeback</a:t>
            </a:r>
            <a:endParaRPr lang="en-US" sz="14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6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74467E-6 C -0.0033 0.01667 -0.00851 0.03335 -0.01285 0.04909 C -0.01997 0.0741 -0.02639 0.10065 -0.03525 0.12412 C -0.03716 0.13523 -0.04028 0.14511 -0.04219 0.15653 C -0.04375 0.16425 -0.04445 0.17166 -0.04653 0.17938 C -0.04757 0.18957 -0.04983 0.19852 -0.05174 0.20871 C -0.05243 0.21149 -0.05296 0.21458 -0.05348 0.21766 C -0.05382 0.2189 -0.05434 0.22229 -0.05434 0.2226 C -0.05521 0.23217 -0.05504 0.23619 -0.05782 0.24391 C -0.05938 0.26583 -0.06077 0.28713 -0.06459 0.30843 C -0.06684 0.34085 -0.06823 0.37327 -0.06893 0.40661 C -0.06875 0.4273 -0.06858 0.44829 -0.06806 0.46928 C -0.06806 0.47669 -0.06823 0.50695 -0.06459 0.51652 C -0.05469 0.54307 -0.03438 0.54554 -0.01806 0.54739 C 0.04878 0.54585 0.1151 0.54462 0.18211 0.54585 C 0.19114 0.54739 0.19947 0.55264 0.20885 0.55511 C 0.21267 0.55727 0.21111 0.56098 0.21475 0.56561 C 0.21579 0.56684 0.21701 0.56746 0.21805 0.5687 C 0.21996 0.57055 0.22343 0.57487 0.22343 0.57518 C 0.22482 0.5829 0.22899 0.58382 0.23194 0.59185 C 0.23368 0.59648 0.23454 0.60081 0.23645 0.60575 C 0.23784 0.61593 0.23906 0.6573 0.23125 0.66688 C 0.2302 0.67182 0.22777 0.67552 0.22691 0.68077 C 0.22534 0.68818 0.22378 0.69651 0.22083 0.70238 C 0.21927 0.71195 0.21423 0.72152 0.20885 0.72523 C 0.20607 0.72986 0.20312 0.73356 0.20017 0.73758 C 0.19739 0.74468 0.19444 0.74375 0.18958 0.74529 C 0.17916 0.75301 0.16562 0.75579 0.15451 0.75764 C 0.13524 0.76382 0.11632 0.7595 0.09757 0.75301 C 0.09253 0.74684 0.08507 0.74313 0.07934 0.74066 C 0.07638 0.73665 0.07534 0.73325 0.07239 0.72986 C 0.06909 0.7209 0.06284 0.6996 0.05868 0.69466 C 0.05677 0.68941 0.05243 0.67953 0.05243 0.67305 " pathEditMode="relative" rAng="0" ptsTypes="ffffffffffffffffffffffffffffffff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00" y="38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43 0.67305 C 0.05416 0.66965 0.05625 0.66626 0.05798 0.66317 C 0.05937 0.66008 0.05937 0.6573 0.06094 0.65452 C 0.06232 0.64928 0.06285 0.64403 0.06493 0.63878 C 0.06649 0.63538 0.06857 0.63291 0.06927 0.62921 C 0.06962 0.62612 0.06979 0.62334 0.07187 0.62087 C 0.07274 0.61531 0.07344 0.61717 0.07569 0.61223 C 0.07795 0.60698 0.08055 0.60142 0.08385 0.59679 C 0.08611 0.59092 0.08923 0.58537 0.09288 0.58074 C 0.09462 0.57827 0.09444 0.57703 0.0967 0.57487 C 0.09948 0.56715 0.10798 0.55727 0.11319 0.5511 C 0.11406 0.54986 0.11493 0.54894 0.1158 0.5477 C 0.11649 0.54708 0.11701 0.54585 0.11788 0.54492 C 0.11892 0.54307 0.1217 0.54029 0.1217 0.5406 C 0.12239 0.53782 0.1243 0.5372 0.12604 0.53566 C 0.12743 0.53134 0.13038 0.5301 0.13316 0.52671 C 0.13594 0.523 0.13889 0.51961 0.14201 0.51683 C 0.14375 0.51189 0.15052 0.50509 0.15469 0.50232 C 0.15677 0.49985 0.15972 0.4983 0.1625 0.49614 C 0.16597 0.49305 0.16857 0.48966 0.17274 0.48719 C 0.1743 0.48256 0.17187 0.48811 0.17517 0.48472 C 0.17552 0.4841 0.17535 0.48379 0.17587 0.48287 C 0.17708 0.48163 0.18021 0.47885 0.18021 0.47916 C 0.1816 0.47546 0.18472 0.47422 0.1875 0.47206 C 0.18993 0.46928 0.19236 0.4665 0.19566 0.46434 C 0.20069 0.46064 0.19687 0.46434 0.20139 0.46095 C 0.20469 0.45786 0.20555 0.45601 0.20955 0.45477 C 0.21267 0.45168 0.22118 0.44458 0.22569 0.44366 C 0.22795 0.44149 0.23073 0.44088 0.23316 0.43903 C 0.2434 0.43038 0.25677 0.42729 0.27083 0.42698 C 0.28194 0.42698 0.29288 0.42698 0.30416 0.42729 C 0.30694 0.42729 0.31285 0.42822 0.31285 0.42853 C 0.31927 0.43007 0.32604 0.43131 0.33212 0.43439 C 0.3342 0.43501 0.33854 0.43779 0.33854 0.4381 C 0.34028 0.44026 0.34219 0.44211 0.34444 0.44489 C 0.34514 0.44705 0.3467 0.4486 0.34757 0.45076 C 0.34878 0.45384 0.34982 0.45724 0.35191 0.46002 C 0.35312 0.46372 0.35555 0.46866 0.35764 0.47206 C 0.35851 0.47484 0.36041 0.47762 0.36163 0.4807 C 0.36319 0.48534 0.36354 0.49028 0.3651 0.49491 C 0.36597 0.4983 0.36684 0.50201 0.36788 0.5054 C 0.3717 0.52949 0.37517 0.55357 0.37656 0.57796 C 0.37604 0.59772 0.37604 0.61809 0.37569 0.63785 C 0.37535 0.64742 0.36927 0.66101 0.35972 0.66564 C 0.35173 0.66873 0.33576 0.66749 0.32899 0.6678 C 0.3243 0.66626 0.32257 0.6644 0.31875 0.66193 C 0.31823 0.66162 0.31736 0.66162 0.31684 0.66162 C 0.31562 0.6607 0.31458 0.66008 0.31354 0.65946 C 0.31111 0.65792 0.31076 0.65576 0.3092 0.65391 C 0.30781 0.65205 0.30607 0.65082 0.30469 0.64897 C 0.30399 0.64681 0.30278 0.64557 0.30104 0.64372 C 0.29982 0.64125 0.29826 0.64001 0.29705 0.63785 C 0.29566 0.636 0.29566 0.63353 0.29444 0.63199 C 0.29253 0.62921 0.29149 0.62766 0.28993 0.62488 C 0.28837 0.62211 0.28889 0.61964 0.28628 0.61717 C 0.28541 0.61531 0.28298 0.61223 0.28298 0.61254 C 0.28229 0.60883 0.2809 0.6076 0.27986 0.60513 C 0.27812 0.60142 0.27708 0.59772 0.27535 0.59432 C 0.27309 0.5795 0.27344 0.58166 0.27344 0.55727 " pathEditMode="relative" rAng="0" ptsTypes="ffffffffffffffffffffffffffffffffffffffffffffffffffffffffffA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00" y="-1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63 -0.05002 C -0.01094 -0.05774 -0.01077 -0.06546 -0.0099 -0.07287 C -0.00972 -0.07503 -0.0066 -0.07873 -0.0066 -0.07842 C -0.00504 -0.0846 -0.00052 -0.08985 0.00121 -0.09571 C 0.00226 -0.10004 0.0026 -0.10467 0.00555 -0.10775 C 0.00764 -0.11362 0.00937 -0.11732 0.01458 -0.12165 C 0.01562 -0.12535 0.01788 -0.12751 0.02031 -0.12998 C 0.02274 -0.13276 0.02326 -0.13523 0.02604 -0.1377 C 0.02691 -0.14017 0.02847 -0.14171 0.03055 -0.14326 C 0.0316 -0.14635 0.03455 -0.14882 0.03715 -0.15067 C 0.03958 -0.15314 0.03993 -0.15623 0.04357 -0.15746 C 0.04496 -0.15931 0.04601 -0.16178 0.04792 -0.16363 C 0.05191 -0.16796 0.04739 -0.16302 0.05243 -0.16672 C 0.05451 -0.16827 0.05625 -0.17012 0.05833 -0.17166 C 0.06094 -0.17444 0.06319 -0.17784 0.06719 -0.17876 C 0.06996 -0.18123 0.07309 -0.18339 0.07691 -0.18463 C 0.07899 -0.18648 0.08038 -0.18895 0.08333 -0.18988 C 0.08559 -0.1908 0.08819 -0.19173 0.09028 -0.19266 C 0.09375 -0.19482 0.09548 -0.19636 0.0993 -0.19729 C 0.10694 -0.20192 0.11701 -0.20809 0.12569 -0.20964 C 0.13038 -0.21272 0.13611 -0.21396 0.14184 -0.21519 C 0.21753 -0.21396 0.20364 -0.21612 0.24132 -0.21149 C 0.24861 -0.20809 0.25642 -0.20686 0.26458 -0.20562 C 0.27413 -0.20223 0.28437 -0.19976 0.2941 -0.19636 C 0.29965 -0.19451 0.29375 -0.19636 0.29844 -0.19327 C 0.30278 -0.19111 0.3092 -0.18679 0.31406 -0.18525 C 0.31597 -0.18247 0.31406 -0.18432 0.31788 -0.18247 C 0.3191 -0.18154 0.3217 -0.18 0.3217 -0.17969 C 0.32413 -0.1766 0.32812 -0.17506 0.33073 -0.17166 C 0.33177 -0.17074 0.33229 -0.16857 0.33385 -0.16765 C 0.33594 -0.16672 0.33976 -0.16302 0.33976 -0.16271 C 0.34045 -0.15931 0.34305 -0.15777 0.34601 -0.15499 C 0.34687 -0.15283 0.34757 -0.15159 0.35 -0.15036 C 0.35139 -0.14851 0.35208 -0.14696 0.35434 -0.14573 C 0.35555 -0.14202 0.35868 -0.13955 0.36163 -0.13708 C 0.36302 -0.13276 0.36059 -0.13801 0.36389 -0.134 C 0.36441 -0.13369 0.36441 -0.13307 0.36476 -0.13245 C 0.36562 -0.1306 0.36632 -0.12998 0.36788 -0.12875 C 0.36875 -0.12659 0.36979 -0.12535 0.37187 -0.1235 C 0.37448 -0.12041 0.42465 0.06051 0.42673 0.06329 C 0.43542 0.09262 0.4342 0.08829 0.42535 0.05248 " pathEditMode="relative" rAng="0" ptsTypes="fffffffffffffffffffffffffffffffffffffffaf">
                                      <p:cBhvr>
                                        <p:cTn id="26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00" y="-1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  <p:bldP spid="20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loud 24"/>
          <p:cNvSpPr/>
          <p:nvPr/>
        </p:nvSpPr>
        <p:spPr>
          <a:xfrm>
            <a:off x="5046562" y="474560"/>
            <a:ext cx="3993267" cy="3727050"/>
          </a:xfrm>
          <a:prstGeom prst="cloud">
            <a:avLst/>
          </a:prstGeom>
          <a:gradFill flip="none" rotWithShape="1">
            <a:gsLst>
              <a:gs pos="0">
                <a:srgbClr val="33CAFF">
                  <a:tint val="66000"/>
                  <a:satMod val="160000"/>
                  <a:alpha val="0"/>
                </a:srgbClr>
              </a:gs>
              <a:gs pos="50000">
                <a:srgbClr val="33CAFF">
                  <a:tint val="44500"/>
                  <a:satMod val="160000"/>
                </a:srgbClr>
              </a:gs>
              <a:gs pos="100000">
                <a:srgbClr val="33CAFF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212592" y="2086056"/>
            <a:ext cx="6072462" cy="23933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297475" indent="-285750" defTabSz="228600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US" sz="1600" dirty="0" smtClean="0">
                <a:ea typeface="+mn-ea"/>
              </a:rPr>
              <a:t>Features</a:t>
            </a:r>
          </a:p>
          <a:p>
            <a:pPr marL="353038" lvl="1" indent="-171450" defTabSz="228600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US" sz="1200" dirty="0" smtClean="0">
                <a:ea typeface="+mn-ea"/>
              </a:rPr>
              <a:t>Leverage storage copy on-write technologies fast provisioning</a:t>
            </a:r>
          </a:p>
          <a:p>
            <a:pPr marL="353038" lvl="1" indent="-171450" defTabSz="228600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US" sz="1200" dirty="0" smtClean="0">
                <a:ea typeface="+mn-ea"/>
              </a:rPr>
              <a:t>Initial support for NAS (Oracle ZFS Appliance and </a:t>
            </a:r>
            <a:r>
              <a:rPr lang="en-US" sz="1200" dirty="0" err="1" smtClean="0">
                <a:ea typeface="+mn-ea"/>
              </a:rPr>
              <a:t>Netapp</a:t>
            </a:r>
            <a:r>
              <a:rPr lang="en-US" sz="1200" dirty="0" smtClean="0">
                <a:ea typeface="+mn-ea"/>
              </a:rPr>
              <a:t>)</a:t>
            </a:r>
          </a:p>
          <a:p>
            <a:pPr marL="353038" lvl="1" indent="-171450" defTabSz="228600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US" sz="1200" dirty="0" smtClean="0">
                <a:ea typeface="+mn-ea"/>
              </a:rPr>
              <a:t>Integrated lifecycle management (lineage and association tracking)</a:t>
            </a:r>
          </a:p>
          <a:p>
            <a:pPr marL="353038" lvl="1" indent="-171450" defTabSz="228600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US" sz="1200" dirty="0" smtClean="0">
                <a:ea typeface="+mn-ea"/>
              </a:rPr>
              <a:t>“Time travel” capability to restore and access past data</a:t>
            </a:r>
          </a:p>
          <a:p>
            <a:pPr marL="297475" indent="-285750" defTabSz="228600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US" sz="1600" dirty="0" smtClean="0">
                <a:ea typeface="+mn-ea"/>
              </a:rPr>
              <a:t>Benefits</a:t>
            </a:r>
          </a:p>
          <a:p>
            <a:pPr marL="353038" lvl="1" indent="-171450" defTabSz="228600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US" sz="1200" dirty="0" smtClean="0">
                <a:ea typeface="+mn-ea"/>
              </a:rPr>
              <a:t>Agile provisioning (~ 2 minutes to provision a 1 TB database)</a:t>
            </a:r>
          </a:p>
          <a:p>
            <a:pPr marL="353038" lvl="1" indent="-171450" defTabSz="228600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US" sz="1200" dirty="0" smtClean="0">
                <a:ea typeface="+mn-ea"/>
              </a:rPr>
              <a:t>Over 90% storage savings (100 KB of additional space for cloning a 1 TB database)</a:t>
            </a:r>
          </a:p>
          <a:p>
            <a:pPr marL="353038" lvl="1" indent="-171450" defTabSz="228600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US" sz="1200" dirty="0" smtClean="0">
                <a:ea typeface="+mn-ea"/>
              </a:rPr>
              <a:t>Reduced administrative overhead from integrated lifecycle management</a:t>
            </a:r>
          </a:p>
        </p:txBody>
      </p:sp>
      <p:sp>
        <p:nvSpPr>
          <p:cNvPr id="60" name="Title 1"/>
          <p:cNvSpPr txBox="1">
            <a:spLocks/>
          </p:cNvSpPr>
          <p:nvPr/>
        </p:nvSpPr>
        <p:spPr bwMode="auto">
          <a:xfrm>
            <a:off x="742767" y="0"/>
            <a:ext cx="813276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ＭＳ Ｐゴシック" pitchFamily="127" charset="-128"/>
                <a:cs typeface="ＭＳ Ｐゴシック" pitchFamily="127" charset="-128"/>
              </a:rPr>
              <a:t>DBaaS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ＭＳ Ｐゴシック" pitchFamily="127" charset="-128"/>
                <a:cs typeface="ＭＳ Ｐゴシック" pitchFamily="127" charset="-128"/>
              </a:rPr>
              <a:t> “Snap Clone”</a:t>
            </a:r>
          </a:p>
          <a:p>
            <a:pPr eaLnBrk="0" hangingPunct="0"/>
            <a:r>
              <a:rPr lang="en-US" dirty="0" smtClean="0">
                <a:solidFill>
                  <a:schemeClr val="accent1"/>
                </a:solidFill>
              </a:rPr>
              <a:t>Data Cloning in Minutes</a:t>
            </a:r>
            <a:endParaRPr lang="en-US" sz="800" dirty="0" smtClean="0">
              <a:solidFill>
                <a:schemeClr val="accent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itchFamily="34" charset="0"/>
              <a:ea typeface="ＭＳ Ｐゴシック" pitchFamily="127" charset="-128"/>
              <a:cs typeface="ＭＳ Ｐゴシック" pitchFamily="127" charset="-128"/>
            </a:endParaRPr>
          </a:p>
        </p:txBody>
      </p:sp>
      <p:sp>
        <p:nvSpPr>
          <p:cNvPr id="59" name="AutoShape 428"/>
          <p:cNvSpPr>
            <a:spLocks noChangeArrowheads="1"/>
          </p:cNvSpPr>
          <p:nvPr/>
        </p:nvSpPr>
        <p:spPr bwMode="auto">
          <a:xfrm>
            <a:off x="2847369" y="1504707"/>
            <a:ext cx="2581157" cy="45719"/>
          </a:xfrm>
          <a:prstGeom prst="rightArrow">
            <a:avLst>
              <a:gd name="adj1" fmla="val 59093"/>
              <a:gd name="adj2" fmla="val 7292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bevel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rgbClr val="FD0000"/>
              </a:buClr>
            </a:pPr>
            <a:endParaRPr lang="en-US" sz="1800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61" name="Line 5"/>
          <p:cNvSpPr>
            <a:spLocks noChangeShapeType="1"/>
          </p:cNvSpPr>
          <p:nvPr/>
        </p:nvSpPr>
        <p:spPr bwMode="auto">
          <a:xfrm>
            <a:off x="3155988" y="859946"/>
            <a:ext cx="15239" cy="1402080"/>
          </a:xfrm>
          <a:prstGeom prst="line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  <a:round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endParaRPr lang="en-US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66" name="Picture 376" descr="Database_new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3098" y="1155972"/>
            <a:ext cx="626745" cy="817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376" descr="Database_new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3609" y="1180245"/>
            <a:ext cx="626745" cy="817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393" descr="Database_ne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0909" y="1217174"/>
            <a:ext cx="633000" cy="792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Text Box 440"/>
          <p:cNvSpPr txBox="1">
            <a:spLocks noChangeArrowheads="1"/>
          </p:cNvSpPr>
          <p:nvPr/>
        </p:nvSpPr>
        <p:spPr bwMode="auto">
          <a:xfrm>
            <a:off x="3358795" y="820722"/>
            <a:ext cx="1847850" cy="424732"/>
          </a:xfrm>
          <a:prstGeom prst="rect">
            <a:avLst/>
          </a:prstGeom>
          <a:noFill/>
          <a:ln w="19050" algn="ctr">
            <a:noFill/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rgbClr val="FD0000"/>
              </a:buClr>
            </a:pPr>
            <a:r>
              <a:rPr lang="en-US" sz="1200" b="1" dirty="0" smtClean="0">
                <a:solidFill>
                  <a:srgbClr val="000000"/>
                </a:solidFill>
                <a:cs typeface="+mn-cs"/>
              </a:rPr>
              <a:t>Masking &amp;</a:t>
            </a:r>
            <a:br>
              <a:rPr lang="en-US" sz="1200" b="1" dirty="0" smtClean="0">
                <a:solidFill>
                  <a:srgbClr val="000000"/>
                </a:solidFill>
                <a:cs typeface="+mn-cs"/>
              </a:rPr>
            </a:br>
            <a:r>
              <a:rPr lang="en-US" sz="1200" b="1" dirty="0" smtClean="0">
                <a:solidFill>
                  <a:srgbClr val="000000"/>
                </a:solidFill>
                <a:cs typeface="+mn-cs"/>
              </a:rPr>
              <a:t>Sub setting</a:t>
            </a:r>
            <a:endParaRPr lang="en-US" sz="1200" b="1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71" name="Text Box 440"/>
          <p:cNvSpPr txBox="1">
            <a:spLocks noChangeArrowheads="1"/>
          </p:cNvSpPr>
          <p:nvPr/>
        </p:nvSpPr>
        <p:spPr bwMode="auto">
          <a:xfrm>
            <a:off x="2106207" y="790315"/>
            <a:ext cx="937934" cy="363176"/>
          </a:xfrm>
          <a:prstGeom prst="rect">
            <a:avLst/>
          </a:prstGeom>
          <a:noFill/>
          <a:ln w="19050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rgbClr val="FD0000"/>
              </a:buClr>
            </a:pPr>
            <a:r>
              <a:rPr lang="en-US" sz="1100" b="1" dirty="0" smtClean="0">
                <a:solidFill>
                  <a:srgbClr val="000000"/>
                </a:solidFill>
                <a:cs typeface="+mn-cs"/>
              </a:rPr>
              <a:t>Production</a:t>
            </a:r>
            <a:br>
              <a:rPr lang="en-US" sz="1100" b="1" dirty="0" smtClean="0">
                <a:solidFill>
                  <a:srgbClr val="000000"/>
                </a:solidFill>
                <a:cs typeface="+mn-cs"/>
              </a:rPr>
            </a:br>
            <a:r>
              <a:rPr lang="en-US" sz="1100" b="1" dirty="0" smtClean="0">
                <a:solidFill>
                  <a:srgbClr val="000000"/>
                </a:solidFill>
                <a:cs typeface="+mn-cs"/>
              </a:rPr>
              <a:t>Database</a:t>
            </a:r>
            <a:endParaRPr lang="en-US" sz="1100" b="1" dirty="0">
              <a:solidFill>
                <a:srgbClr val="000000"/>
              </a:solidFill>
              <a:cs typeface="+mn-cs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4177538" y="1354072"/>
            <a:ext cx="637855" cy="480400"/>
            <a:chOff x="3707706" y="2451251"/>
            <a:chExt cx="578224" cy="489528"/>
          </a:xfrm>
        </p:grpSpPr>
        <p:sp>
          <p:nvSpPr>
            <p:cNvPr id="73" name="Oval 427"/>
            <p:cNvSpPr>
              <a:spLocks noChangeArrowheads="1"/>
            </p:cNvSpPr>
            <p:nvPr/>
          </p:nvSpPr>
          <p:spPr bwMode="auto">
            <a:xfrm>
              <a:off x="3707706" y="2451251"/>
              <a:ext cx="578224" cy="489527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chemeClr val="accent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rgbClr val="FD0000"/>
                </a:buClr>
              </a:pPr>
              <a:endParaRPr lang="en-US" sz="1800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74" name="Oval 381"/>
            <p:cNvSpPr>
              <a:spLocks noChangeArrowheads="1"/>
            </p:cNvSpPr>
            <p:nvPr/>
          </p:nvSpPr>
          <p:spPr bwMode="auto">
            <a:xfrm>
              <a:off x="3739979" y="2451252"/>
              <a:ext cx="235481" cy="489527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B2B2B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  <a:buClr>
                  <a:srgbClr val="FD0000"/>
                </a:buClr>
              </a:pPr>
              <a:endParaRPr lang="en-US" sz="1800" dirty="0">
                <a:solidFill>
                  <a:srgbClr val="000000"/>
                </a:solidFill>
                <a:cs typeface="+mn-cs"/>
              </a:endParaRPr>
            </a:p>
          </p:txBody>
        </p:sp>
        <p:pic>
          <p:nvPicPr>
            <p:cNvPr id="75" name="Picture 374" descr="gears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39487" y="2486655"/>
              <a:ext cx="352313" cy="40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7" name="TextBox 76"/>
          <p:cNvSpPr txBox="1"/>
          <p:nvPr/>
        </p:nvSpPr>
        <p:spPr bwMode="auto">
          <a:xfrm>
            <a:off x="5066779" y="2134710"/>
            <a:ext cx="38953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600" dirty="0" smtClean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010110011</a:t>
            </a:r>
            <a:br>
              <a:rPr lang="en-US" sz="600" dirty="0" smtClean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</a:br>
            <a:r>
              <a:rPr lang="en-US" sz="600" dirty="0" smtClean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101001010</a:t>
            </a:r>
          </a:p>
          <a:p>
            <a:pPr eaLnBrk="0" hangingPunct="0"/>
            <a:r>
              <a:rPr lang="en-US" sz="600" dirty="0" smtClean="0">
                <a:solidFill>
                  <a:srgbClr val="000000"/>
                </a:solidFill>
                <a:cs typeface="+mn-cs"/>
              </a:rPr>
              <a:t>000111010</a:t>
            </a:r>
            <a:endParaRPr lang="en-US" sz="6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81" name="Right Brace 80"/>
          <p:cNvSpPr/>
          <p:nvPr/>
        </p:nvSpPr>
        <p:spPr bwMode="auto">
          <a:xfrm>
            <a:off x="6111449" y="2280387"/>
            <a:ext cx="87085" cy="1023257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19063" indent="-119063" algn="ctr">
              <a:lnSpc>
                <a:spcPct val="90000"/>
              </a:lnSpc>
              <a:spcBef>
                <a:spcPct val="50000"/>
              </a:spcBef>
              <a:buClr>
                <a:srgbClr val="829E7E"/>
              </a:buClr>
            </a:pPr>
            <a:endParaRPr lang="en-US" sz="2000" b="1" smtClean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83" name="Line 5"/>
          <p:cNvSpPr>
            <a:spLocks noChangeShapeType="1"/>
          </p:cNvSpPr>
          <p:nvPr/>
        </p:nvSpPr>
        <p:spPr bwMode="auto">
          <a:xfrm>
            <a:off x="4976301" y="825221"/>
            <a:ext cx="15239" cy="1402080"/>
          </a:xfrm>
          <a:prstGeom prst="line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  <a:round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endParaRPr lang="en-US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06293" y="2127498"/>
            <a:ext cx="52546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09417" y="2783751"/>
            <a:ext cx="52546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32004" y="2025563"/>
            <a:ext cx="2726802" cy="1932972"/>
          </a:xfrm>
          <a:prstGeom prst="rect">
            <a:avLst/>
          </a:prstGeom>
          <a:ln w="6350">
            <a:solidFill>
              <a:schemeClr val="tx1"/>
            </a:solidFill>
            <a:miter lim="800000"/>
            <a:headEnd/>
            <a:tailEnd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9" name="Freeform 78"/>
          <p:cNvSpPr/>
          <p:nvPr/>
        </p:nvSpPr>
        <p:spPr bwMode="auto">
          <a:xfrm>
            <a:off x="5329814" y="1523526"/>
            <a:ext cx="139700" cy="952500"/>
          </a:xfrm>
          <a:custGeom>
            <a:avLst/>
            <a:gdLst>
              <a:gd name="connsiteX0" fmla="*/ 190500 w 190500"/>
              <a:gd name="connsiteY0" fmla="*/ 0 h 927100"/>
              <a:gd name="connsiteX1" fmla="*/ 0 w 190500"/>
              <a:gd name="connsiteY1" fmla="*/ 469900 h 927100"/>
              <a:gd name="connsiteX2" fmla="*/ 190500 w 190500"/>
              <a:gd name="connsiteY2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927100">
                <a:moveTo>
                  <a:pt x="190500" y="0"/>
                </a:moveTo>
                <a:cubicBezTo>
                  <a:pt x="95250" y="157691"/>
                  <a:pt x="0" y="315383"/>
                  <a:pt x="0" y="469900"/>
                </a:cubicBezTo>
                <a:cubicBezTo>
                  <a:pt x="0" y="624417"/>
                  <a:pt x="95250" y="775758"/>
                  <a:pt x="190500" y="927100"/>
                </a:cubicBezTo>
              </a:path>
            </a:pathLst>
          </a:cu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19063" indent="-119063" algn="ctr">
              <a:lnSpc>
                <a:spcPct val="90000"/>
              </a:lnSpc>
              <a:spcBef>
                <a:spcPct val="50000"/>
              </a:spcBef>
              <a:buClr>
                <a:srgbClr val="829E7E"/>
              </a:buClr>
            </a:pPr>
            <a:endParaRPr lang="en-US" sz="2000" b="1" smtClean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65" name="Text Box 440"/>
          <p:cNvSpPr txBox="1">
            <a:spLocks noChangeArrowheads="1"/>
          </p:cNvSpPr>
          <p:nvPr/>
        </p:nvSpPr>
        <p:spPr bwMode="auto">
          <a:xfrm>
            <a:off x="5347964" y="827223"/>
            <a:ext cx="1847850" cy="363176"/>
          </a:xfrm>
          <a:prstGeom prst="rect">
            <a:avLst/>
          </a:prstGeom>
          <a:noFill/>
          <a:ln w="19050" algn="ctr">
            <a:noFill/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rgbClr val="FD0000"/>
              </a:buClr>
            </a:pPr>
            <a:r>
              <a:rPr lang="en-US" sz="1100" b="1" dirty="0">
                <a:solidFill>
                  <a:srgbClr val="000000"/>
                </a:solidFill>
                <a:cs typeface="+mn-cs"/>
              </a:rPr>
              <a:t>Test </a:t>
            </a:r>
            <a:r>
              <a:rPr lang="en-US" sz="1100" b="1" dirty="0" smtClean="0">
                <a:solidFill>
                  <a:srgbClr val="000000"/>
                </a:solidFill>
                <a:cs typeface="+mn-cs"/>
              </a:rPr>
              <a:t>Master</a:t>
            </a:r>
            <a:br>
              <a:rPr lang="en-US" sz="1100" b="1" dirty="0" smtClean="0">
                <a:solidFill>
                  <a:srgbClr val="000000"/>
                </a:solidFill>
                <a:cs typeface="+mn-cs"/>
              </a:rPr>
            </a:br>
            <a:r>
              <a:rPr lang="en-US" sz="1100" b="1" dirty="0" smtClean="0">
                <a:solidFill>
                  <a:srgbClr val="000000"/>
                </a:solidFill>
                <a:cs typeface="+mn-cs"/>
              </a:rPr>
              <a:t>Database</a:t>
            </a:r>
            <a:endParaRPr lang="en-US" sz="1100" b="1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76" name="Freeform 75"/>
          <p:cNvSpPr/>
          <p:nvPr/>
        </p:nvSpPr>
        <p:spPr bwMode="auto">
          <a:xfrm>
            <a:off x="5267439" y="1490220"/>
            <a:ext cx="190500" cy="1308100"/>
          </a:xfrm>
          <a:custGeom>
            <a:avLst/>
            <a:gdLst>
              <a:gd name="connsiteX0" fmla="*/ 190500 w 190500"/>
              <a:gd name="connsiteY0" fmla="*/ 0 h 927100"/>
              <a:gd name="connsiteX1" fmla="*/ 0 w 190500"/>
              <a:gd name="connsiteY1" fmla="*/ 469900 h 927100"/>
              <a:gd name="connsiteX2" fmla="*/ 190500 w 190500"/>
              <a:gd name="connsiteY2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927100">
                <a:moveTo>
                  <a:pt x="190500" y="0"/>
                </a:moveTo>
                <a:cubicBezTo>
                  <a:pt x="95250" y="157691"/>
                  <a:pt x="0" y="315383"/>
                  <a:pt x="0" y="469900"/>
                </a:cubicBezTo>
                <a:cubicBezTo>
                  <a:pt x="0" y="624417"/>
                  <a:pt x="95250" y="775758"/>
                  <a:pt x="190500" y="927100"/>
                </a:cubicBezTo>
              </a:path>
            </a:pathLst>
          </a:cu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19063" indent="-119063" algn="ctr">
              <a:lnSpc>
                <a:spcPct val="90000"/>
              </a:lnSpc>
              <a:spcBef>
                <a:spcPct val="50000"/>
              </a:spcBef>
              <a:buClr>
                <a:srgbClr val="829E7E"/>
              </a:buClr>
            </a:pPr>
            <a:endParaRPr lang="en-US" sz="2000" b="1" smtClean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78" name="Freeform 77"/>
          <p:cNvSpPr/>
          <p:nvPr/>
        </p:nvSpPr>
        <p:spPr bwMode="auto">
          <a:xfrm>
            <a:off x="5159647" y="1527490"/>
            <a:ext cx="304800" cy="1681480"/>
          </a:xfrm>
          <a:custGeom>
            <a:avLst/>
            <a:gdLst>
              <a:gd name="connsiteX0" fmla="*/ 190500 w 190500"/>
              <a:gd name="connsiteY0" fmla="*/ 0 h 927100"/>
              <a:gd name="connsiteX1" fmla="*/ 0 w 190500"/>
              <a:gd name="connsiteY1" fmla="*/ 469900 h 927100"/>
              <a:gd name="connsiteX2" fmla="*/ 190500 w 190500"/>
              <a:gd name="connsiteY2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927100">
                <a:moveTo>
                  <a:pt x="190500" y="0"/>
                </a:moveTo>
                <a:cubicBezTo>
                  <a:pt x="95250" y="157691"/>
                  <a:pt x="0" y="315383"/>
                  <a:pt x="0" y="469900"/>
                </a:cubicBezTo>
                <a:cubicBezTo>
                  <a:pt x="0" y="624417"/>
                  <a:pt x="95250" y="775758"/>
                  <a:pt x="190500" y="927100"/>
                </a:cubicBezTo>
              </a:path>
            </a:pathLst>
          </a:cu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19063" indent="-119063" algn="ctr">
              <a:lnSpc>
                <a:spcPct val="90000"/>
              </a:lnSpc>
              <a:spcBef>
                <a:spcPct val="50000"/>
              </a:spcBef>
              <a:buClr>
                <a:srgbClr val="829E7E"/>
              </a:buClr>
            </a:pPr>
            <a:endParaRPr lang="en-US" sz="2000" b="1" smtClean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6955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42397" y="1363991"/>
            <a:ext cx="7301428" cy="2410019"/>
          </a:xfrm>
        </p:spPr>
        <p:txBody>
          <a:bodyPr/>
          <a:lstStyle/>
          <a:p>
            <a:pPr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cap="none" dirty="0" smtClean="0"/>
              <a:t>Current challenges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cap="none" dirty="0" smtClean="0"/>
              <a:t>Delivering </a:t>
            </a:r>
            <a:r>
              <a:rPr lang="en-US" sz="2400" cap="none" dirty="0" err="1" smtClean="0"/>
              <a:t>dbaas</a:t>
            </a:r>
            <a:r>
              <a:rPr lang="en-US" sz="2400" cap="none" dirty="0" smtClean="0"/>
              <a:t> </a:t>
            </a:r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 smtClean="0"/>
              <a:t>Lifecycle-driven approach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cap="none" dirty="0" smtClean="0"/>
              <a:t>References and Case Studies</a:t>
            </a:r>
            <a:endParaRPr lang="en-US" sz="1800" cap="none" dirty="0" smtClean="0"/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endParaRPr lang="en-US" sz="2000" cap="none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138113"/>
            <a:ext cx="8229600" cy="423862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85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itle 1"/>
          <p:cNvSpPr>
            <a:spLocks noGrp="1"/>
          </p:cNvSpPr>
          <p:nvPr>
            <p:ph type="title"/>
          </p:nvPr>
        </p:nvSpPr>
        <p:spPr>
          <a:xfrm>
            <a:off x="641718" y="120111"/>
            <a:ext cx="8229600" cy="42378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Self-Service Portal APIs</a:t>
            </a:r>
            <a:br>
              <a:rPr lang="en-US" dirty="0" smtClean="0">
                <a:solidFill>
                  <a:schemeClr val="tx1"/>
                </a:solidFill>
                <a:latin typeface="Arial" charset="0"/>
                <a:cs typeface="Arial" charset="0"/>
              </a:rPr>
            </a:br>
            <a:r>
              <a:rPr lang="en-US" sz="1800" b="0" dirty="0" smtClean="0">
                <a:solidFill>
                  <a:srgbClr val="FF0000"/>
                </a:solidFill>
              </a:rPr>
              <a:t>Comprehensive RESTFUL APIs for Integration and Orchestration 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dirty="0" smtClean="0">
              <a:solidFill>
                <a:srgbClr val="FF0000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grpSp>
        <p:nvGrpSpPr>
          <p:cNvPr id="2" name="Group 6"/>
          <p:cNvGrpSpPr/>
          <p:nvPr/>
        </p:nvGrpSpPr>
        <p:grpSpPr>
          <a:xfrm>
            <a:off x="1847413" y="1134110"/>
            <a:ext cx="4994712" cy="3157696"/>
            <a:chOff x="1598614" y="1168658"/>
            <a:chExt cx="5945186" cy="3582934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8" name="Freeform 8"/>
            <p:cNvSpPr>
              <a:spLocks/>
            </p:cNvSpPr>
            <p:nvPr/>
          </p:nvSpPr>
          <p:spPr bwMode="gray">
            <a:xfrm>
              <a:off x="1598614" y="1168658"/>
              <a:ext cx="2230814" cy="1641773"/>
            </a:xfrm>
            <a:custGeom>
              <a:avLst/>
              <a:gdLst>
                <a:gd name="T0" fmla="*/ 210378217 w 440"/>
                <a:gd name="T1" fmla="*/ 70591438 h 324"/>
                <a:gd name="T2" fmla="*/ 148748133 w 440"/>
                <a:gd name="T3" fmla="*/ 0 h 324"/>
                <a:gd name="T4" fmla="*/ 0 w 440"/>
                <a:gd name="T5" fmla="*/ 0 h 324"/>
                <a:gd name="T6" fmla="*/ 0 w 440"/>
                <a:gd name="T7" fmla="*/ 154111420 h 324"/>
                <a:gd name="T8" fmla="*/ 159190659 w 440"/>
                <a:gd name="T9" fmla="*/ 154580707 h 324"/>
                <a:gd name="T10" fmla="*/ 210378217 w 440"/>
                <a:gd name="T11" fmla="*/ 70591438 h 3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0"/>
                <a:gd name="T19" fmla="*/ 0 h 324"/>
                <a:gd name="T20" fmla="*/ 440 w 440"/>
                <a:gd name="T21" fmla="*/ 324 h 3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0" h="324">
                  <a:moveTo>
                    <a:pt x="440" y="148"/>
                  </a:moveTo>
                  <a:cubicBezTo>
                    <a:pt x="311" y="0"/>
                    <a:pt x="311" y="0"/>
                    <a:pt x="3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333" y="324"/>
                    <a:pt x="333" y="324"/>
                    <a:pt x="333" y="324"/>
                  </a:cubicBezTo>
                  <a:cubicBezTo>
                    <a:pt x="333" y="324"/>
                    <a:pt x="338" y="201"/>
                    <a:pt x="440" y="14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tx2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tx2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 w="19050">
              <a:solidFill>
                <a:srgbClr val="FFFFFF"/>
              </a:solidFill>
              <a:miter lim="800000"/>
              <a:headEnd/>
              <a:tailEnd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none" anchor="ctr"/>
            <a:lstStyle/>
            <a:p>
              <a:pPr algn="ctr"/>
              <a:endParaRPr lang="en-US" sz="1600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gray">
            <a:xfrm>
              <a:off x="5309335" y="1168658"/>
              <a:ext cx="2234465" cy="1641773"/>
            </a:xfrm>
            <a:custGeom>
              <a:avLst/>
              <a:gdLst>
                <a:gd name="T0" fmla="*/ 0 w 441"/>
                <a:gd name="T1" fmla="*/ 70591438 h 324"/>
                <a:gd name="T2" fmla="*/ 61967706 w 441"/>
                <a:gd name="T3" fmla="*/ 0 h 324"/>
                <a:gd name="T4" fmla="*/ 210330661 w 441"/>
                <a:gd name="T5" fmla="*/ 0 h 324"/>
                <a:gd name="T6" fmla="*/ 210330661 w 441"/>
                <a:gd name="T7" fmla="*/ 154111420 h 324"/>
                <a:gd name="T8" fmla="*/ 51538414 w 441"/>
                <a:gd name="T9" fmla="*/ 154580707 h 324"/>
                <a:gd name="T10" fmla="*/ 0 w 441"/>
                <a:gd name="T11" fmla="*/ 70591438 h 3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1"/>
                <a:gd name="T19" fmla="*/ 0 h 324"/>
                <a:gd name="T20" fmla="*/ 441 w 441"/>
                <a:gd name="T21" fmla="*/ 324 h 3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1" h="324">
                  <a:moveTo>
                    <a:pt x="0" y="148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441" y="0"/>
                    <a:pt x="441" y="0"/>
                    <a:pt x="441" y="0"/>
                  </a:cubicBezTo>
                  <a:cubicBezTo>
                    <a:pt x="441" y="323"/>
                    <a:pt x="441" y="323"/>
                    <a:pt x="441" y="323"/>
                  </a:cubicBezTo>
                  <a:cubicBezTo>
                    <a:pt x="108" y="324"/>
                    <a:pt x="108" y="324"/>
                    <a:pt x="108" y="324"/>
                  </a:cubicBezTo>
                  <a:cubicBezTo>
                    <a:pt x="108" y="324"/>
                    <a:pt x="103" y="201"/>
                    <a:pt x="0" y="14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tx2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tx2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 w="19050">
              <a:solidFill>
                <a:srgbClr val="FFFFFF"/>
              </a:solidFill>
              <a:miter lim="800000"/>
              <a:headEnd/>
              <a:tailEnd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none" anchor="ctr"/>
            <a:lstStyle/>
            <a:p>
              <a:pPr algn="ctr"/>
              <a:endParaRPr lang="en-US" sz="1600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gray">
            <a:xfrm>
              <a:off x="1598614" y="3109820"/>
              <a:ext cx="2230814" cy="1641772"/>
            </a:xfrm>
            <a:custGeom>
              <a:avLst/>
              <a:gdLst>
                <a:gd name="T0" fmla="*/ 210378217 w 440"/>
                <a:gd name="T1" fmla="*/ 83989230 h 324"/>
                <a:gd name="T2" fmla="*/ 148748133 w 440"/>
                <a:gd name="T3" fmla="*/ 154580635 h 324"/>
                <a:gd name="T4" fmla="*/ 0 w 440"/>
                <a:gd name="T5" fmla="*/ 154580635 h 324"/>
                <a:gd name="T6" fmla="*/ 0 w 440"/>
                <a:gd name="T7" fmla="*/ 905526 h 324"/>
                <a:gd name="T8" fmla="*/ 159190659 w 440"/>
                <a:gd name="T9" fmla="*/ 0 h 324"/>
                <a:gd name="T10" fmla="*/ 210378217 w 440"/>
                <a:gd name="T11" fmla="*/ 83989230 h 3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0"/>
                <a:gd name="T19" fmla="*/ 0 h 324"/>
                <a:gd name="T20" fmla="*/ 440 w 440"/>
                <a:gd name="T21" fmla="*/ 324 h 3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0" h="324">
                  <a:moveTo>
                    <a:pt x="440" y="176"/>
                  </a:moveTo>
                  <a:cubicBezTo>
                    <a:pt x="311" y="324"/>
                    <a:pt x="311" y="324"/>
                    <a:pt x="311" y="32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8" y="124"/>
                    <a:pt x="440" y="1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tx2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tx2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 w="19050">
              <a:solidFill>
                <a:srgbClr val="FFFFFF"/>
              </a:solidFill>
              <a:miter lim="800000"/>
              <a:headEnd/>
              <a:tailEnd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1" name="Freeform 14"/>
            <p:cNvSpPr>
              <a:spLocks/>
            </p:cNvSpPr>
            <p:nvPr/>
          </p:nvSpPr>
          <p:spPr bwMode="gray">
            <a:xfrm>
              <a:off x="5309335" y="3109820"/>
              <a:ext cx="2234465" cy="1641772"/>
            </a:xfrm>
            <a:custGeom>
              <a:avLst/>
              <a:gdLst>
                <a:gd name="T0" fmla="*/ 0 w 441"/>
                <a:gd name="T1" fmla="*/ 83989230 h 324"/>
                <a:gd name="T2" fmla="*/ 61967706 w 441"/>
                <a:gd name="T3" fmla="*/ 154580635 h 324"/>
                <a:gd name="T4" fmla="*/ 210330661 w 441"/>
                <a:gd name="T5" fmla="*/ 154580635 h 324"/>
                <a:gd name="T6" fmla="*/ 210330661 w 441"/>
                <a:gd name="T7" fmla="*/ 905526 h 324"/>
                <a:gd name="T8" fmla="*/ 51538414 w 441"/>
                <a:gd name="T9" fmla="*/ 0 h 324"/>
                <a:gd name="T10" fmla="*/ 0 w 441"/>
                <a:gd name="T11" fmla="*/ 83989230 h 3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1"/>
                <a:gd name="T19" fmla="*/ 0 h 324"/>
                <a:gd name="T20" fmla="*/ 441 w 441"/>
                <a:gd name="T21" fmla="*/ 324 h 3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1" h="324">
                  <a:moveTo>
                    <a:pt x="0" y="176"/>
                  </a:moveTo>
                  <a:cubicBezTo>
                    <a:pt x="130" y="324"/>
                    <a:pt x="130" y="324"/>
                    <a:pt x="130" y="324"/>
                  </a:cubicBezTo>
                  <a:cubicBezTo>
                    <a:pt x="441" y="324"/>
                    <a:pt x="441" y="324"/>
                    <a:pt x="441" y="324"/>
                  </a:cubicBezTo>
                  <a:cubicBezTo>
                    <a:pt x="441" y="2"/>
                    <a:pt x="441" y="2"/>
                    <a:pt x="441" y="2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3" y="124"/>
                    <a:pt x="0" y="1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tx2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tx2">
                    <a:lumMod val="40000"/>
                    <a:lumOff val="6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FFFFFF"/>
              </a:solidFill>
              <a:miter lim="800000"/>
              <a:headEnd/>
              <a:tailEnd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2" name="Oval 7"/>
            <p:cNvSpPr>
              <a:spLocks noChangeArrowheads="1"/>
            </p:cNvSpPr>
            <p:nvPr/>
          </p:nvSpPr>
          <p:spPr bwMode="gray">
            <a:xfrm>
              <a:off x="3514218" y="1898876"/>
              <a:ext cx="2113979" cy="2109167"/>
            </a:xfrm>
            <a:prstGeom prst="ellipse">
              <a:avLst/>
            </a:prstGeom>
            <a:grpFill/>
            <a:ln>
              <a:noFill/>
            </a:ln>
          </p:spPr>
          <p:txBody>
            <a:bodyPr wrap="square" rIns="0" anchor="b"/>
            <a:lstStyle/>
            <a:p>
              <a:endParaRPr lang="en-US" sz="700" kern="0" dirty="0">
                <a:solidFill>
                  <a:srgbClr val="FFFFFF"/>
                </a:solidFill>
                <a:ea typeface="ヒラギノ角ゴ Pro W3"/>
                <a:cs typeface="ヒラギノ角ゴ Pro W3"/>
              </a:endParaRPr>
            </a:p>
          </p:txBody>
        </p:sp>
        <p:sp>
          <p:nvSpPr>
            <p:cNvPr id="13" name="Text Box 74"/>
            <p:cNvSpPr txBox="1">
              <a:spLocks noChangeArrowheads="1"/>
            </p:cNvSpPr>
            <p:nvPr/>
          </p:nvSpPr>
          <p:spPr bwMode="gray">
            <a:xfrm>
              <a:off x="1683805" y="1784482"/>
              <a:ext cx="1680717" cy="40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lnSpc>
                  <a:spcPct val="85000"/>
                </a:lnSpc>
              </a:pPr>
              <a:r>
                <a:rPr lang="en-US" sz="2000" b="1" dirty="0" smtClean="0">
                  <a:solidFill>
                    <a:srgbClr val="FFFFFF"/>
                  </a:solidFill>
                </a:rPr>
                <a:t>List</a:t>
              </a:r>
              <a:endParaRPr 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14" name="Text Box 83"/>
            <p:cNvSpPr txBox="1">
              <a:spLocks noChangeArrowheads="1"/>
            </p:cNvSpPr>
            <p:nvPr/>
          </p:nvSpPr>
          <p:spPr bwMode="gray">
            <a:xfrm>
              <a:off x="3600627" y="2627200"/>
              <a:ext cx="1946030" cy="6390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lnSpc>
                  <a:spcPct val="85000"/>
                </a:lnSpc>
              </a:pPr>
              <a:r>
                <a:rPr lang="en-US" sz="1800" b="1" dirty="0" smtClean="0">
                  <a:solidFill>
                    <a:srgbClr val="FFFFFF"/>
                  </a:solidFill>
                </a:rPr>
                <a:t>DBaaS </a:t>
              </a:r>
            </a:p>
            <a:p>
              <a:pPr algn="ctr" eaLnBrk="1" hangingPunct="1">
                <a:lnSpc>
                  <a:spcPct val="85000"/>
                </a:lnSpc>
              </a:pPr>
              <a:r>
                <a:rPr lang="en-US" sz="1800" b="1" dirty="0" smtClean="0">
                  <a:solidFill>
                    <a:srgbClr val="FFFFFF"/>
                  </a:solidFill>
                </a:rPr>
                <a:t>Portal &amp; API</a:t>
              </a:r>
              <a:endParaRPr lang="en-US" sz="1800" b="1" dirty="0">
                <a:solidFill>
                  <a:srgbClr val="FFFFFF"/>
                </a:solidFill>
              </a:endParaRPr>
            </a:p>
          </p:txBody>
        </p:sp>
        <p:sp>
          <p:nvSpPr>
            <p:cNvPr id="15" name="Text Box 74"/>
            <p:cNvSpPr txBox="1">
              <a:spLocks noChangeArrowheads="1"/>
            </p:cNvSpPr>
            <p:nvPr/>
          </p:nvSpPr>
          <p:spPr bwMode="gray">
            <a:xfrm>
              <a:off x="5748684" y="1729939"/>
              <a:ext cx="1417196" cy="402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1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lnSpc>
                  <a:spcPct val="85000"/>
                </a:lnSpc>
              </a:pPr>
              <a:r>
                <a:rPr lang="en-US" sz="2000" b="1" dirty="0" smtClean="0">
                  <a:solidFill>
                    <a:srgbClr val="FFFFFF"/>
                  </a:solidFill>
                </a:rPr>
                <a:t>Deploy</a:t>
              </a:r>
              <a:endParaRPr 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16" name="Text Box 74"/>
            <p:cNvSpPr txBox="1">
              <a:spLocks noChangeArrowheads="1"/>
            </p:cNvSpPr>
            <p:nvPr/>
          </p:nvSpPr>
          <p:spPr bwMode="gray">
            <a:xfrm>
              <a:off x="1713015" y="3724428"/>
              <a:ext cx="1680717" cy="40160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lnSpc>
                  <a:spcPct val="85000"/>
                </a:lnSpc>
              </a:pPr>
              <a:r>
                <a:rPr lang="en-US" sz="2000" b="1" dirty="0" smtClean="0">
                  <a:solidFill>
                    <a:srgbClr val="FFFFFF"/>
                  </a:solidFill>
                </a:rPr>
                <a:t>Delete</a:t>
              </a:r>
              <a:endParaRPr 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17" name="Text Box 74"/>
            <p:cNvSpPr txBox="1">
              <a:spLocks noChangeArrowheads="1"/>
            </p:cNvSpPr>
            <p:nvPr/>
          </p:nvSpPr>
          <p:spPr bwMode="gray">
            <a:xfrm>
              <a:off x="5777891" y="3724428"/>
              <a:ext cx="1680717" cy="40160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lnSpc>
                  <a:spcPct val="85000"/>
                </a:lnSpc>
              </a:pPr>
              <a:r>
                <a:rPr lang="en-US" sz="2000" b="1" dirty="0" smtClean="0">
                  <a:solidFill>
                    <a:srgbClr val="FFFFFF"/>
                  </a:solidFill>
                </a:rPr>
                <a:t>Manage</a:t>
              </a:r>
              <a:endParaRPr lang="en-US" sz="20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18" name="Content Placeholder 4"/>
          <p:cNvSpPr>
            <a:spLocks noGrp="1"/>
          </p:cNvSpPr>
          <p:nvPr>
            <p:ph sz="quarter" idx="12"/>
          </p:nvPr>
        </p:nvSpPr>
        <p:spPr>
          <a:xfrm>
            <a:off x="384175" y="1183432"/>
            <a:ext cx="1301750" cy="1107648"/>
          </a:xfrm>
        </p:spPr>
        <p:txBody>
          <a:bodyPr/>
          <a:lstStyle/>
          <a:p>
            <a:pPr indent="-171450">
              <a:defRPr/>
            </a:pPr>
            <a:r>
              <a:rPr lang="en-US" sz="1400" dirty="0" smtClean="0"/>
              <a:t>List Zones</a:t>
            </a:r>
          </a:p>
          <a:p>
            <a:pPr indent="-171450">
              <a:defRPr/>
            </a:pPr>
            <a:r>
              <a:rPr lang="en-US" sz="1400" dirty="0" smtClean="0"/>
              <a:t>List service templates</a:t>
            </a:r>
          </a:p>
          <a:p>
            <a:pPr indent="-171450">
              <a:defRPr/>
            </a:pPr>
            <a:r>
              <a:rPr lang="en-US" sz="1400" dirty="0" smtClean="0"/>
              <a:t>List service instances</a:t>
            </a: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6953885" y="1088182"/>
            <a:ext cx="1899920" cy="8739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228600" marR="0" lvl="0" indent="-171450" defTabSz="22860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Request DBs</a:t>
            </a:r>
          </a:p>
          <a:p>
            <a:pPr marL="228600" marR="0" lvl="0" indent="-171450" defTabSz="22860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Request PDBs</a:t>
            </a:r>
          </a:p>
          <a:p>
            <a:pPr marL="228600" marR="0" lvl="0" indent="-171450" defTabSz="22860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Request schemas</a:t>
            </a:r>
          </a:p>
          <a:p>
            <a:pPr marL="228600" marR="0" lvl="0" indent="-171450" defTabSz="22860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Track request progress   </a:t>
            </a:r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6967219" y="2832527"/>
            <a:ext cx="2091055" cy="11076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228600" marR="0" lvl="0" indent="-171450" defTabSz="22860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Service Control (start/stop)</a:t>
            </a:r>
          </a:p>
          <a:p>
            <a:pPr marL="228600" marR="0" lvl="0" indent="-171450" defTabSz="22860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Backup</a:t>
            </a:r>
          </a:p>
          <a:p>
            <a:pPr marL="228600" marR="0" lvl="0" indent="-171450" defTabSz="22860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Restore</a:t>
            </a:r>
          </a:p>
          <a:p>
            <a:pPr marL="228600" marR="0" lvl="0" indent="-171450" defTabSz="22860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Snapshot </a:t>
            </a:r>
          </a:p>
          <a:p>
            <a:pPr marL="228600" marR="0" lvl="0" indent="-171450" defTabSz="22860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Get chargeback info</a:t>
            </a:r>
          </a:p>
        </p:txBody>
      </p:sp>
      <p:sp>
        <p:nvSpPr>
          <p:cNvPr id="22" name="Content Placeholder 4"/>
          <p:cNvSpPr txBox="1">
            <a:spLocks/>
          </p:cNvSpPr>
          <p:nvPr/>
        </p:nvSpPr>
        <p:spPr>
          <a:xfrm>
            <a:off x="422275" y="2907457"/>
            <a:ext cx="1301750" cy="11076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228600" marR="0" lvl="0" indent="-171450" defTabSz="22860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Delete service</a:t>
            </a:r>
          </a:p>
          <a:p>
            <a:pPr marL="228600" marR="0" lvl="0" indent="-171450" defTabSz="22860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Extend  reservation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2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Placeholder 7" descr="ph-ind-buslife-017-cropped.bmp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925" y="0"/>
            <a:ext cx="2239963" cy="4629150"/>
          </a:xfrm>
        </p:spPr>
      </p:pic>
      <p:sp>
        <p:nvSpPr>
          <p:cNvPr id="5" name="Rectangle 4"/>
          <p:cNvSpPr/>
          <p:nvPr/>
        </p:nvSpPr>
        <p:spPr>
          <a:xfrm>
            <a:off x="563859" y="1529705"/>
            <a:ext cx="4893965" cy="2246708"/>
          </a:xfrm>
          <a:prstGeom prst="rect">
            <a:avLst/>
          </a:prstGeom>
        </p:spPr>
        <p:txBody>
          <a:bodyPr wrap="square" lIns="91380" tIns="45690" rIns="91380" bIns="4569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ln w="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Deliver </a:t>
            </a:r>
            <a:r>
              <a:rPr lang="en-US" sz="2800" b="1" dirty="0" err="1" smtClean="0">
                <a:ln w="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DBaaS</a:t>
            </a:r>
            <a:endParaRPr lang="en-US" sz="2800" b="1" dirty="0" smtClean="0">
              <a:ln w="0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Manage &amp; Monitor</a:t>
            </a:r>
          </a:p>
          <a:p>
            <a:endParaRPr lang="en-US" sz="2800" b="1" dirty="0" smtClean="0">
              <a:ln w="0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en-US" sz="2800" b="1" dirty="0" smtClean="0">
              <a:ln w="0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07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606425" y="123825"/>
            <a:ext cx="8991600" cy="70643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Cloud Resource and Request Management</a:t>
            </a:r>
            <a:endParaRPr lang="en-US" sz="1800" dirty="0" smtClean="0">
              <a:solidFill>
                <a:schemeClr val="accent3">
                  <a:lumMod val="65000"/>
                </a:schemeClr>
              </a:solidFill>
            </a:endParaRPr>
          </a:p>
        </p:txBody>
      </p:sp>
      <p:sp>
        <p:nvSpPr>
          <p:cNvPr id="57347" name="Content Placeholder 4"/>
          <p:cNvSpPr>
            <a:spLocks noGrp="1"/>
          </p:cNvSpPr>
          <p:nvPr>
            <p:ph sz="half" idx="1"/>
          </p:nvPr>
        </p:nvSpPr>
        <p:spPr>
          <a:xfrm>
            <a:off x="219075" y="720725"/>
            <a:ext cx="3711575" cy="3660775"/>
          </a:xfrm>
        </p:spPr>
        <p:txBody>
          <a:bodyPr/>
          <a:lstStyle/>
          <a:p>
            <a:r>
              <a:rPr lang="en-US" sz="1800" dirty="0" smtClean="0">
                <a:ea typeface="ＭＳ Ｐゴシック" pitchFamily="34" charset="-128"/>
              </a:rPr>
              <a:t>Manage Cloud Zones and underlying resources </a:t>
            </a:r>
          </a:p>
          <a:p>
            <a:pPr lvl="1"/>
            <a:r>
              <a:rPr lang="en-US" sz="1600" dirty="0" smtClean="0">
                <a:ea typeface="ＭＳ Ｐゴシック" pitchFamily="34" charset="-128"/>
              </a:rPr>
              <a:t>Database Pools, servers, storage</a:t>
            </a:r>
          </a:p>
          <a:p>
            <a:r>
              <a:rPr lang="en-US" sz="1800" dirty="0" smtClean="0">
                <a:ea typeface="ＭＳ Ｐゴシック" pitchFamily="34" charset="-128"/>
              </a:rPr>
              <a:t>Track resource flux, tenants, policy violations, etc</a:t>
            </a:r>
          </a:p>
          <a:p>
            <a:r>
              <a:rPr lang="en-US" sz="1800" dirty="0" smtClean="0">
                <a:ea typeface="ＭＳ Ｐゴシック" pitchFamily="34" charset="-128"/>
              </a:rPr>
              <a:t>Drill down into individual resources for deeper monitoring </a:t>
            </a:r>
          </a:p>
          <a:p>
            <a:r>
              <a:rPr lang="en-US" sz="1800" dirty="0" smtClean="0">
                <a:ea typeface="ＭＳ Ｐゴシック" pitchFamily="34" charset="-128"/>
              </a:rPr>
              <a:t>Monitor requests and failure rates and identify potential bottlenecks to remediate</a:t>
            </a:r>
          </a:p>
          <a:p>
            <a:r>
              <a:rPr lang="en-US" sz="1800" dirty="0" smtClean="0">
                <a:ea typeface="ＭＳ Ｐゴシック" pitchFamily="34" charset="-128"/>
              </a:rPr>
              <a:t>Deep software and hardware management for </a:t>
            </a:r>
            <a:r>
              <a:rPr lang="en-US" sz="1800" dirty="0" err="1" smtClean="0">
                <a:ea typeface="ＭＳ Ｐゴシック" pitchFamily="34" charset="-128"/>
              </a:rPr>
              <a:t>Exadata</a:t>
            </a:r>
            <a:r>
              <a:rPr lang="en-US" sz="1800" dirty="0" smtClean="0">
                <a:ea typeface="ＭＳ Ｐゴシック" pitchFamily="34" charset="-128"/>
              </a:rPr>
              <a:t> </a:t>
            </a:r>
          </a:p>
          <a:p>
            <a:endParaRPr lang="en-US" sz="1800" dirty="0" smtClean="0">
              <a:ea typeface="ＭＳ Ｐゴシック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00525" y="695325"/>
            <a:ext cx="4762499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04775" y="954088"/>
            <a:ext cx="3665538" cy="3541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7013" indent="-227013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Font typeface="Times" pitchFamily="18" charset="0"/>
              <a:buChar char="•"/>
              <a:defRPr/>
            </a:pPr>
            <a:endParaRPr lang="en-US" sz="2000" kern="0" dirty="0">
              <a:solidFill>
                <a:srgbClr val="000000"/>
              </a:solidFill>
              <a:latin typeface="Arial"/>
              <a:ea typeface="+mn-ea"/>
              <a:cs typeface="Arial" pitchFamily="34" charset="0"/>
            </a:endParaRPr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>
          <a:xfrm>
            <a:off x="600074" y="123825"/>
            <a:ext cx="8210551" cy="561975"/>
          </a:xfr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Incident Management</a:t>
            </a:r>
            <a:br>
              <a:rPr lang="en-US" sz="2800" dirty="0" smtClean="0">
                <a:ea typeface="ＭＳ Ｐゴシック" pitchFamily="34" charset="-128"/>
              </a:rPr>
            </a:br>
            <a:r>
              <a:rPr lang="en-US" sz="1800" b="0" dirty="0" smtClean="0">
                <a:solidFill>
                  <a:schemeClr val="accent1"/>
                </a:solidFill>
                <a:ea typeface="ＭＳ Ｐゴシック" pitchFamily="34" charset="-128"/>
              </a:rPr>
              <a:t>Through EM 12c Incident Manager</a:t>
            </a:r>
            <a:r>
              <a:rPr lang="en-US" sz="2400" dirty="0" smtClean="0">
                <a:ea typeface="ＭＳ Ｐゴシック" pitchFamily="34" charset="-128"/>
              </a:rPr>
              <a:t/>
            </a:r>
            <a:br>
              <a:rPr lang="en-US" sz="2400" dirty="0" smtClean="0">
                <a:ea typeface="ＭＳ Ｐゴシック" pitchFamily="34" charset="-128"/>
              </a:rPr>
            </a:br>
            <a:endParaRPr lang="en-US" dirty="0" smtClean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sp>
        <p:nvSpPr>
          <p:cNvPr id="59397" name="Content Placeholder 6"/>
          <p:cNvSpPr>
            <a:spLocks noGrp="1"/>
          </p:cNvSpPr>
          <p:nvPr>
            <p:ph sz="half" idx="1"/>
          </p:nvPr>
        </p:nvSpPr>
        <p:spPr>
          <a:xfrm>
            <a:off x="133351" y="1041400"/>
            <a:ext cx="4152900" cy="3257550"/>
          </a:xfrm>
        </p:spPr>
        <p:txBody>
          <a:bodyPr/>
          <a:lstStyle/>
          <a:p>
            <a:pPr indent="-171450">
              <a:lnSpc>
                <a:spcPct val="90000"/>
              </a:lnSpc>
              <a:defRPr/>
            </a:pPr>
            <a:r>
              <a:rPr lang="en-US" sz="1600" dirty="0" smtClean="0"/>
              <a:t>Setup and apply monitoring templates based on desired SLAs</a:t>
            </a:r>
          </a:p>
          <a:p>
            <a:pPr indent="-171450">
              <a:lnSpc>
                <a:spcPct val="90000"/>
              </a:lnSpc>
              <a:defRPr/>
            </a:pPr>
            <a:r>
              <a:rPr lang="en-US" sz="1600" dirty="0" smtClean="0"/>
              <a:t>Manage exceptions</a:t>
            </a:r>
          </a:p>
          <a:p>
            <a:pPr lvl="1" indent="-171450">
              <a:lnSpc>
                <a:spcPct val="90000"/>
              </a:lnSpc>
              <a:buClr>
                <a:srgbClr val="FF0000"/>
              </a:buClr>
              <a:buFont typeface="Wingdings" pitchFamily="2" charset="2"/>
              <a:buChar char="§"/>
              <a:defRPr/>
            </a:pPr>
            <a:r>
              <a:rPr lang="en-US" sz="1600" dirty="0" smtClean="0"/>
              <a:t>View, manage, diagnose and resolve incidents from one console</a:t>
            </a:r>
          </a:p>
          <a:p>
            <a:pPr lvl="1" indent="-171450">
              <a:lnSpc>
                <a:spcPct val="90000"/>
              </a:lnSpc>
              <a:buClr>
                <a:srgbClr val="FF0000"/>
              </a:buClr>
              <a:buFont typeface="Wingdings" pitchFamily="2" charset="2"/>
              <a:buChar char="§"/>
              <a:defRPr/>
            </a:pPr>
            <a:r>
              <a:rPr lang="en-US" sz="1600" dirty="0" smtClean="0"/>
              <a:t>Assign, acknowledge, prioritize, track status, escalate, suppress</a:t>
            </a:r>
          </a:p>
          <a:p>
            <a:pPr indent="-171450">
              <a:lnSpc>
                <a:spcPct val="90000"/>
              </a:lnSpc>
              <a:defRPr/>
            </a:pPr>
            <a:r>
              <a:rPr lang="en-US" sz="1600" dirty="0" smtClean="0"/>
              <a:t>Accelerated resolution with “My Oracle Support” integration </a:t>
            </a:r>
          </a:p>
          <a:p>
            <a:pPr indent="-171450">
              <a:lnSpc>
                <a:spcPct val="90000"/>
              </a:lnSpc>
              <a:defRPr/>
            </a:pPr>
            <a:r>
              <a:rPr lang="en-US" sz="1600" dirty="0" smtClean="0"/>
              <a:t>Integrated with external Helpdesk Systems</a:t>
            </a:r>
          </a:p>
          <a:p>
            <a:pPr lvl="1" indent="-171450">
              <a:lnSpc>
                <a:spcPct val="90000"/>
              </a:lnSpc>
              <a:buClr>
                <a:srgbClr val="FF0000"/>
              </a:buClr>
              <a:buFont typeface="Wingdings" pitchFamily="2" charset="2"/>
              <a:buChar char="§"/>
              <a:defRPr/>
            </a:pPr>
            <a:r>
              <a:rPr lang="en-US" sz="1600" dirty="0" smtClean="0"/>
              <a:t>Out of box connectors for Remedy, HP Service Center</a:t>
            </a:r>
          </a:p>
          <a:p>
            <a:endParaRPr lang="en-US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00548" y="885825"/>
            <a:ext cx="4476751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0996" y="159815"/>
            <a:ext cx="8473003" cy="406395"/>
          </a:xfrm>
        </p:spPr>
        <p:txBody>
          <a:bodyPr/>
          <a:lstStyle/>
          <a:p>
            <a:pPr>
              <a:tabLst>
                <a:tab pos="6800850" algn="l"/>
              </a:tabLst>
            </a:pPr>
            <a:r>
              <a:rPr lang="en-US" dirty="0" smtClean="0"/>
              <a:t>Compliance and Patch Management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 r="61951"/>
          <a:stretch>
            <a:fillRect/>
          </a:stretch>
        </p:blipFill>
        <p:spPr bwMode="auto">
          <a:xfrm>
            <a:off x="200026" y="800101"/>
            <a:ext cx="3171824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sp>
        <p:nvSpPr>
          <p:cNvPr id="14" name="TextBox 13"/>
          <p:cNvSpPr txBox="1"/>
          <p:nvPr/>
        </p:nvSpPr>
        <p:spPr>
          <a:xfrm>
            <a:off x="3324225" y="762002"/>
            <a:ext cx="569595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171450" defTabSz="228600"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Compliance Management with Dashboard maintains and displays up to date compliance score</a:t>
            </a:r>
          </a:p>
          <a:p>
            <a:pPr marL="688975" lvl="1" indent="-171450" defTabSz="228600"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Automated reporting of compliance against Oracle Best Practices and internal standards covering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Exadata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, RAC, Single Instance, Pluggable databases and underlying infrastructure</a:t>
            </a:r>
          </a:p>
          <a:p>
            <a:pPr marL="688975" lvl="1" indent="-171450" defTabSz="228600"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Automated drift control against golden standards</a:t>
            </a:r>
          </a:p>
          <a:p>
            <a:pPr marL="688975" lvl="2" indent="-171450" defTabSz="228600"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Can be mapped to CIS, PCI or other frameworks</a:t>
            </a:r>
          </a:p>
          <a:p>
            <a:pPr marL="231775" lvl="1" indent="-171450" defTabSz="228600"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Comprehensive Patch Management</a:t>
            </a:r>
          </a:p>
          <a:p>
            <a:pPr marL="688975" lvl="2" indent="-171450" defTabSz="228600"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Advisories, pre-flight analysis, execution and reporting</a:t>
            </a:r>
          </a:p>
          <a:p>
            <a:pPr marL="688975" lvl="2" indent="-171450" defTabSz="228600"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Minimize downtime by applying many patches to many database targets at a time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2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Placeholder 7" descr="ph-ind-buslife-017-cropped.bmp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925" y="0"/>
            <a:ext cx="2239963" cy="4629150"/>
          </a:xfrm>
        </p:spPr>
      </p:pic>
      <p:sp>
        <p:nvSpPr>
          <p:cNvPr id="6" name="Rectangle 5"/>
          <p:cNvSpPr/>
          <p:nvPr/>
        </p:nvSpPr>
        <p:spPr>
          <a:xfrm>
            <a:off x="593649" y="2394198"/>
            <a:ext cx="4654625" cy="461604"/>
          </a:xfrm>
          <a:prstGeom prst="rect">
            <a:avLst/>
          </a:prstGeom>
        </p:spPr>
        <p:txBody>
          <a:bodyPr wrap="square" lIns="91380" tIns="45690" rIns="91380" bIns="45690">
            <a:spAutoFit/>
          </a:bodyPr>
          <a:lstStyle/>
          <a:p>
            <a:pPr marL="174625" indent="-174625">
              <a:buClr>
                <a:srgbClr val="FF0000"/>
              </a:buClr>
              <a:buFont typeface="Wingdings" pitchFamily="2" charset="2"/>
              <a:buChar char="§"/>
            </a:pPr>
            <a:endParaRPr lang="en-US" sz="1200" dirty="0" smtClean="0">
              <a:solidFill>
                <a:schemeClr val="accent4">
                  <a:lumMod val="20000"/>
                  <a:lumOff val="80000"/>
                </a:schemeClr>
              </a:solidFill>
              <a:cs typeface="+mn-cs"/>
            </a:endParaRPr>
          </a:p>
          <a:p>
            <a:pPr marL="174625" indent="-174625">
              <a:buClr>
                <a:srgbClr val="FF0000"/>
              </a:buClr>
            </a:pPr>
            <a:endParaRPr lang="en-US" sz="1200" dirty="0">
              <a:solidFill>
                <a:schemeClr val="accent4">
                  <a:lumMod val="20000"/>
                  <a:lumOff val="80000"/>
                </a:schemeClr>
              </a:solidFill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0509" y="1539230"/>
            <a:ext cx="4893965" cy="2031265"/>
          </a:xfrm>
          <a:prstGeom prst="rect">
            <a:avLst/>
          </a:prstGeom>
        </p:spPr>
        <p:txBody>
          <a:bodyPr wrap="square" lIns="91380" tIns="45690" rIns="91380" bIns="4569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ln w="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Deliver </a:t>
            </a:r>
            <a:r>
              <a:rPr lang="en-US" sz="2800" b="1" dirty="0" err="1" smtClean="0">
                <a:ln w="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DBaaS</a:t>
            </a:r>
            <a:endParaRPr lang="en-US" sz="2800" b="1" dirty="0" smtClean="0">
              <a:ln w="0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Meter, Charge, Optimize</a:t>
            </a:r>
          </a:p>
          <a:p>
            <a:endParaRPr lang="en-US" sz="2800" b="1" dirty="0" smtClean="0">
              <a:ln w="0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en-US" sz="2800" b="1" dirty="0" smtClean="0">
              <a:ln w="0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07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56" y="142150"/>
            <a:ext cx="7627094" cy="429350"/>
          </a:xfrm>
        </p:spPr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Metering and Chargeback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sz="1800" b="0" dirty="0" smtClean="0">
                <a:solidFill>
                  <a:schemeClr val="accent1"/>
                </a:solidFill>
              </a:rPr>
              <a:t>Tailored for different use cases and user types</a:t>
            </a:r>
            <a:endParaRPr lang="en-GB" b="0" dirty="0">
              <a:solidFill>
                <a:schemeClr val="accent1"/>
              </a:solidFill>
            </a:endParaRPr>
          </a:p>
        </p:txBody>
      </p:sp>
      <p:pic>
        <p:nvPicPr>
          <p:cNvPr id="17" name="Picture 16"/>
          <p:cNvPicPr/>
          <p:nvPr/>
        </p:nvPicPr>
        <p:blipFill>
          <a:blip r:embed="rId3" cstate="print"/>
          <a:srcRect t="1971" r="35803" b="27915"/>
          <a:stretch>
            <a:fillRect/>
          </a:stretch>
        </p:blipFill>
        <p:spPr bwMode="auto">
          <a:xfrm>
            <a:off x="3383335" y="2581169"/>
            <a:ext cx="2593316" cy="1346593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50432" y="2260787"/>
            <a:ext cx="2612215" cy="1778343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/>
          <p:nvPr/>
        </p:nvPicPr>
        <p:blipFill>
          <a:blip r:embed="rId5" cstate="print"/>
          <a:srcRect r="31517"/>
          <a:stretch>
            <a:fillRect/>
          </a:stretch>
        </p:blipFill>
        <p:spPr bwMode="auto">
          <a:xfrm>
            <a:off x="182224" y="2621865"/>
            <a:ext cx="2912299" cy="1325995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321059" y="4183863"/>
            <a:ext cx="2693449" cy="3825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1" dirty="0" smtClean="0"/>
              <a:t>Chargeback Administrator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48748" y="4191298"/>
            <a:ext cx="2439586" cy="3550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1" dirty="0" smtClean="0"/>
              <a:t>Self-Service Portal User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20315" y="4183088"/>
            <a:ext cx="2382036" cy="35654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600" b="1" dirty="0" smtClean="0"/>
              <a:t>Line of Business User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2524" y="901190"/>
            <a:ext cx="8790026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171450" defTabSz="228600"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GB" dirty="0" err="1" smtClean="0">
                <a:latin typeface="Arial" pitchFamily="34" charset="0"/>
                <a:cs typeface="Arial" pitchFamily="34" charset="0"/>
              </a:rPr>
              <a:t>Showback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based on fixed, utilization or configuration</a:t>
            </a:r>
          </a:p>
          <a:p>
            <a:pPr marL="685800" lvl="1" indent="-171450" defTabSz="228600"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Can be extended to leverage other metrics,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e.g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: business transactions</a:t>
            </a:r>
          </a:p>
          <a:p>
            <a:pPr marL="228600" indent="-171450" defTabSz="228600"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Rollups based on LDAP</a:t>
            </a:r>
          </a:p>
          <a:p>
            <a:pPr marL="228600" indent="-171450" defTabSz="228600"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Tailored reporting for different user personas</a:t>
            </a:r>
          </a:p>
        </p:txBody>
      </p:sp>
    </p:spTree>
    <p:extLst>
      <p:ext uri="{BB962C8B-B14F-4D97-AF65-F5344CB8AC3E}">
        <p14:creationId xmlns:p14="http://schemas.microsoft.com/office/powerpoint/2010/main" val="18374986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685930" y="142378"/>
            <a:ext cx="8229600" cy="42378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Database Metrics for Chargeback</a:t>
            </a:r>
            <a:endParaRPr lang="en-US" dirty="0" smtClean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graphicFrame>
        <p:nvGraphicFramePr>
          <p:cNvPr id="9" name="Group 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6581016"/>
              </p:ext>
            </p:extLst>
          </p:nvPr>
        </p:nvGraphicFramePr>
        <p:xfrm>
          <a:off x="403762" y="726099"/>
          <a:ext cx="8562108" cy="408766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548702"/>
                <a:gridCol w="3052701"/>
                <a:gridCol w="3960705"/>
              </a:tblGrid>
              <a:tr h="4297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1437" marR="91437" marT="34268" marB="342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chemeClr val="bg2"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Database Instance</a:t>
                      </a:r>
                    </a:p>
                  </a:txBody>
                  <a:tcPr marL="91437" marR="91437" marT="34268" marB="342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Shared Database (Service)</a:t>
                      </a:r>
                    </a:p>
                  </a:txBody>
                  <a:tcPr marL="91437" marR="91437" marT="34268" marB="342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510989">
                <a:tc>
                  <a:txBody>
                    <a:bodyPr/>
                    <a:lstStyle/>
                    <a:p>
                      <a:pPr marL="1746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Configuration</a:t>
                      </a:r>
                    </a:p>
                  </a:txBody>
                  <a:tcPr marL="91437" marR="91437" marT="34268" marB="342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Edition</a:t>
                      </a:r>
                      <a:endParaRPr lang="en-GB" sz="1050" dirty="0" smtClean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pPr hangingPunct="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Memory Usage</a:t>
                      </a:r>
                      <a:endParaRPr lang="en-GB" sz="1050" dirty="0" smtClean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pPr hangingPunct="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Option</a:t>
                      </a:r>
                      <a:endParaRPr lang="en-GB" sz="1050" dirty="0" smtClean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pPr hangingPunct="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Storage Usage</a:t>
                      </a:r>
                      <a:endParaRPr lang="en-GB" sz="1050" dirty="0" smtClean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pPr hangingPunct="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Release</a:t>
                      </a:r>
                    </a:p>
                    <a:p>
                      <a:pPr hangingPunct="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Version</a:t>
                      </a:r>
                    </a:p>
                    <a:p>
                      <a:pPr hangingPunct="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RAC Node Count</a:t>
                      </a:r>
                    </a:p>
                  </a:txBody>
                  <a:tcPr marL="91437" marR="91437" marT="34268" marB="342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GB" sz="105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Option</a:t>
                      </a:r>
                    </a:p>
                    <a:p>
                      <a:pPr hangingPunct="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GB" sz="105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Edition</a:t>
                      </a:r>
                    </a:p>
                    <a:p>
                      <a:pPr hangingPunct="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GB" sz="105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Release</a:t>
                      </a:r>
                    </a:p>
                    <a:p>
                      <a:pPr hangingPunct="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GB" sz="105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RAC Node Count</a:t>
                      </a:r>
                    </a:p>
                  </a:txBody>
                  <a:tcPr marL="91437" marR="91437" marT="34268" marB="342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</a:tr>
              <a:tr h="20120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Usage</a:t>
                      </a:r>
                    </a:p>
                  </a:txBody>
                  <a:tcPr marL="91437" marR="91437" marT="34268" marB="342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CPU Time</a:t>
                      </a:r>
                      <a:endParaRPr lang="en-GB" sz="1050" dirty="0" smtClean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pPr hangingPunct="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CPU Utilization (%)</a:t>
                      </a:r>
                      <a:endParaRPr lang="en-GB" sz="1050" dirty="0" smtClean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pPr hangingPunct="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CPU Utilization (</a:t>
                      </a:r>
                      <a:r>
                        <a:rPr lang="en-US" sz="105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SPECInt</a:t>
                      </a:r>
                      <a:r>
                        <a:rPr lang="en-US" sz="105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)</a:t>
                      </a:r>
                      <a:endParaRPr lang="en-GB" sz="1050" dirty="0" smtClean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pPr hangingPunct="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Network IO</a:t>
                      </a:r>
                    </a:p>
                    <a:p>
                      <a:pPr hangingPunct="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GB" sz="105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Disk Read (Physical) Operations</a:t>
                      </a:r>
                    </a:p>
                    <a:p>
                      <a:pPr hangingPunct="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GB" sz="105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Disk Write (Physical) Operations</a:t>
                      </a:r>
                    </a:p>
                    <a:p>
                      <a:pPr hangingPunct="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GB" sz="105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SQL Executes</a:t>
                      </a:r>
                    </a:p>
                    <a:p>
                      <a:pPr hangingPunct="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GB" sz="105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User Transactions</a:t>
                      </a:r>
                      <a:endParaRPr lang="en-GB" sz="105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91437" marR="91437" marT="34268" marB="342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GB" sz="105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CPU Time Per Service</a:t>
                      </a:r>
                    </a:p>
                    <a:p>
                      <a:pPr hangingPunct="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GB" sz="105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CPU Utilization Per Service</a:t>
                      </a:r>
                    </a:p>
                    <a:p>
                      <a:pPr hangingPunct="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GB" sz="105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DB Time Per Service</a:t>
                      </a:r>
                    </a:p>
                    <a:p>
                      <a:pPr hangingPunct="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GB" sz="105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Disk Read (Physical) Operations Per Service</a:t>
                      </a:r>
                    </a:p>
                    <a:p>
                      <a:pPr hangingPunct="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GB" sz="105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Disk Write (Physical) Operations Per Service</a:t>
                      </a:r>
                    </a:p>
                    <a:p>
                      <a:pPr hangingPunct="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GB" sz="105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SQL Executes Per Service</a:t>
                      </a:r>
                    </a:p>
                    <a:p>
                      <a:pPr hangingPunct="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GB" sz="105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User Transactions Per Service</a:t>
                      </a:r>
                    </a:p>
                  </a:txBody>
                  <a:tcPr marL="91437" marR="91437" marT="34268" marB="3426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19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672" y="188388"/>
            <a:ext cx="8229586" cy="406395"/>
          </a:xfrm>
        </p:spPr>
        <p:txBody>
          <a:bodyPr/>
          <a:lstStyle/>
          <a:p>
            <a:r>
              <a:rPr lang="en-US" dirty="0" smtClean="0"/>
              <a:t>Oracle </a:t>
            </a:r>
            <a:r>
              <a:rPr lang="en-US" dirty="0" err="1" smtClean="0"/>
              <a:t>DBaaS</a:t>
            </a:r>
            <a:r>
              <a:rPr lang="en-US" dirty="0" smtClean="0"/>
              <a:t>: Key Differentiators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413822" y="771479"/>
            <a:ext cx="7920554" cy="3676696"/>
          </a:xfrm>
        </p:spPr>
        <p:txBody>
          <a:bodyPr/>
          <a:lstStyle/>
          <a:p>
            <a:r>
              <a:rPr lang="en-US" sz="1800" dirty="0" smtClean="0"/>
              <a:t>Most comprehensive solution set</a:t>
            </a:r>
          </a:p>
          <a:p>
            <a:pPr lvl="1"/>
            <a:r>
              <a:rPr lang="en-US" sz="1600" dirty="0" smtClean="0"/>
              <a:t>Different  forms of </a:t>
            </a:r>
            <a:r>
              <a:rPr lang="en-US" sz="1600" dirty="0" err="1" smtClean="0"/>
              <a:t>DBaaS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 smtClean="0"/>
              <a:t>Integration with other service types, such as </a:t>
            </a:r>
            <a:r>
              <a:rPr lang="en-US" sz="1600" dirty="0" err="1" smtClean="0"/>
              <a:t>MWaaS</a:t>
            </a:r>
            <a:endParaRPr lang="en-US" sz="1600" dirty="0" smtClean="0"/>
          </a:p>
          <a:p>
            <a:pPr lvl="1"/>
            <a:r>
              <a:rPr lang="en-US" sz="1600" dirty="0" smtClean="0"/>
              <a:t>Delivers great ROI and business value by going far beyond virtualization and infrastructure</a:t>
            </a:r>
          </a:p>
          <a:p>
            <a:r>
              <a:rPr lang="en-US" sz="1800" dirty="0"/>
              <a:t>Complete cloud lifecycle management using a single tool</a:t>
            </a:r>
          </a:p>
          <a:p>
            <a:pPr lvl="1"/>
            <a:r>
              <a:rPr lang="en-US" sz="1600" dirty="0"/>
              <a:t>Eliminates complexity, integration </a:t>
            </a:r>
            <a:r>
              <a:rPr lang="en-US" sz="1600" dirty="0" smtClean="0"/>
              <a:t>needs</a:t>
            </a:r>
          </a:p>
          <a:p>
            <a:r>
              <a:rPr lang="en-US" sz="1800" dirty="0" smtClean="0"/>
              <a:t>Pioneering, most mature engineered systems</a:t>
            </a:r>
          </a:p>
          <a:p>
            <a:pPr lvl="1"/>
            <a:r>
              <a:rPr lang="en-US" sz="1600" dirty="0" smtClean="0"/>
              <a:t>Provide the fastest path to cloud transformation</a:t>
            </a:r>
          </a:p>
          <a:p>
            <a:r>
              <a:rPr lang="en-US" sz="1800" dirty="0" smtClean="0"/>
              <a:t>Proven products, validated solution blueprints</a:t>
            </a:r>
          </a:p>
          <a:p>
            <a:pPr lvl="1"/>
            <a:r>
              <a:rPr lang="en-US" sz="1600" dirty="0" smtClean="0"/>
              <a:t>Based on real implementations including Oracle Cloud Services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72597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425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205"/>
          <p:cNvSpPr>
            <a:spLocks noChangeArrowheads="1"/>
          </p:cNvSpPr>
          <p:nvPr/>
        </p:nvSpPr>
        <p:spPr bwMode="auto">
          <a:xfrm>
            <a:off x="219076" y="800100"/>
            <a:ext cx="4000500" cy="3829050"/>
          </a:xfrm>
          <a:prstGeom prst="rightArrow">
            <a:avLst>
              <a:gd name="adj1" fmla="val 85726"/>
              <a:gd name="adj2" fmla="val 26834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39999">
                <a:schemeClr val="bg1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3600000" scaled="0"/>
          </a:gradFill>
          <a:ln w="190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0" hangingPunct="0"/>
            <a:endParaRPr lang="en-GB" sz="2400">
              <a:solidFill>
                <a:srgbClr val="000000"/>
              </a:solidFill>
              <a:ea typeface="MS PGothic"/>
            </a:endParaRPr>
          </a:p>
        </p:txBody>
      </p:sp>
      <p:pic>
        <p:nvPicPr>
          <p:cNvPr id="26" name="Picture 25" descr="illo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3849" y="1009650"/>
            <a:ext cx="4714875" cy="33147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014913" y="1676400"/>
            <a:ext cx="3324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rgbClr val="C00000"/>
                </a:solidFill>
              </a:rPr>
              <a:t>DATABASE ESTATE</a:t>
            </a:r>
            <a:endParaRPr lang="en-US" sz="2000" b="1" dirty="0" smtClean="0">
              <a:solidFill>
                <a:srgbClr val="C00000"/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657171" y="117850"/>
            <a:ext cx="8132762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Current State of Database Deployments</a:t>
            </a:r>
            <a:b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Siloed</a:t>
            </a: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, Dispersed, Varied and Complex 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14325" y="1046868"/>
            <a:ext cx="3257550" cy="3220332"/>
          </a:xfrm>
          <a:prstGeom prst="rect">
            <a:avLst/>
          </a:prstGeom>
        </p:spPr>
        <p:txBody>
          <a:bodyPr/>
          <a:lstStyle/>
          <a:p>
            <a:pPr marL="403225" marR="0" lvl="0" indent="-34290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Ever growing database population</a:t>
            </a:r>
          </a:p>
          <a:p>
            <a:pPr marL="746125" lvl="1" indent="-228600" defTabSz="228600"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Multiple versions and patch levels </a:t>
            </a:r>
          </a:p>
          <a:p>
            <a:pPr marL="746125" lvl="1" indent="-228600" defTabSz="228600"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Compliance challenges</a:t>
            </a:r>
          </a:p>
          <a:p>
            <a:pPr marL="746125" lvl="1" indent="-228600" defTabSz="228600"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Poor resource utilization</a:t>
            </a:r>
          </a:p>
          <a:p>
            <a:pPr marL="746125" lvl="1" indent="-228600" defTabSz="228600"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High cost of deployment and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operation</a:t>
            </a:r>
          </a:p>
          <a:p>
            <a:pPr marL="228600" marR="0" lvl="0" indent="-168275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tabLst/>
              <a:defRPr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228600" marR="0" lvl="0" indent="-168275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tabLst/>
              <a:defRPr/>
            </a:pPr>
            <a:r>
              <a:rPr lang="en-US" sz="2400" noProof="0" dirty="0" smtClean="0">
                <a:latin typeface="Arial" pitchFamily="34" charset="0"/>
                <a:cs typeface="Arial" pitchFamily="34" charset="0"/>
              </a:rPr>
              <a:t>	</a:t>
            </a:r>
          </a:p>
          <a:p>
            <a:pPr marL="228600" marR="0" lvl="0" indent="-168275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168275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66701" y="2882951"/>
            <a:ext cx="3086099" cy="1231106"/>
          </a:xfrm>
          <a:prstGeom prst="rect">
            <a:avLst/>
          </a:prstGeom>
          <a:solidFill>
            <a:schemeClr val="accent2"/>
          </a:solidFill>
          <a:ln w="31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228600" indent="-168275" defTabSz="228600">
              <a:spcAft>
                <a:spcPts val="600"/>
              </a:spcAft>
              <a:buClr>
                <a:srgbClr val="FF0000"/>
              </a:buClr>
              <a:buSzPct val="77000"/>
              <a:buFont typeface="Wingdings" pitchFamily="2" charset="2"/>
              <a:buChar char="§"/>
              <a:defRPr/>
            </a:pPr>
            <a:r>
              <a:rPr lang="en-US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28%</a:t>
            </a:r>
            <a:r>
              <a:rPr lang="en-US" sz="105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have an annual database instance growth of more than </a:t>
            </a:r>
            <a:r>
              <a:rPr lang="en-US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20%</a:t>
            </a:r>
          </a:p>
          <a:p>
            <a:pPr marL="228600" indent="-168275" defTabSz="228600">
              <a:spcAft>
                <a:spcPts val="600"/>
              </a:spcAft>
              <a:buClr>
                <a:srgbClr val="FF0000"/>
              </a:buClr>
              <a:buSzPct val="97000"/>
              <a:buFont typeface="Wingdings" pitchFamily="2" charset="2"/>
              <a:buChar char="§"/>
              <a:defRPr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Less than </a:t>
            </a:r>
            <a:r>
              <a:rPr lang="en-US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50%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have consolidated</a:t>
            </a:r>
          </a:p>
          <a:p>
            <a:pPr marL="1143000" lvl="2" indent="-168275" defTabSz="228600">
              <a:spcAft>
                <a:spcPts val="600"/>
              </a:spcAft>
              <a:buClr>
                <a:srgbClr val="FF0000"/>
              </a:buClr>
              <a:buSzPct val="85000"/>
              <a:defRPr/>
            </a:pPr>
            <a:r>
              <a:rPr lang="en-US" sz="800" dirty="0" smtClean="0">
                <a:latin typeface="Arial" pitchFamily="34" charset="0"/>
                <a:cs typeface="Arial" pitchFamily="34" charset="0"/>
              </a:rPr>
              <a:t>                                                                                  *IOUG Survey, 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94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声明：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735546"/>
            <a:ext cx="8229600" cy="2808312"/>
          </a:xfrm>
        </p:spPr>
        <p:txBody>
          <a:bodyPr/>
          <a:lstStyle/>
          <a:p>
            <a:pPr marL="342830" indent="-34283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所有的版权属于原有公司，文件均来自公开渠道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  <a:p>
            <a:pPr marL="342830" indent="-34283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此文件仅供学习使用，任何人不得进行以此为商业目的的行为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  <a:p>
            <a:pPr marL="342830" indent="-34283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如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有疑问，请立即删除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</p:txBody>
      </p:sp>
      <p:sp>
        <p:nvSpPr>
          <p:cNvPr id="16" name="圆角矩形 15">
            <a:hlinkClick r:id="rId3"/>
          </p:cNvPr>
          <p:cNvSpPr/>
          <p:nvPr/>
        </p:nvSpPr>
        <p:spPr>
          <a:xfrm>
            <a:off x="5148066" y="2832156"/>
            <a:ext cx="3770174" cy="297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 anchorCtr="0"/>
          <a:lstStyle/>
          <a:p>
            <a:pPr defTabSz="914212"/>
            <a:r>
              <a:rPr lang="en-US" altLang="zh-CN" sz="1600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https://www.chuanke.com</a:t>
            </a:r>
            <a:endParaRPr lang="zh-CN" altLang="en-US" sz="1600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17" name="圆角矩形 16">
            <a:hlinkClick r:id="rId3"/>
          </p:cNvPr>
          <p:cNvSpPr/>
          <p:nvPr/>
        </p:nvSpPr>
        <p:spPr>
          <a:xfrm>
            <a:off x="5148066" y="3160568"/>
            <a:ext cx="3770174" cy="297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 anchorCtr="0"/>
          <a:lstStyle/>
          <a:p>
            <a:pPr defTabSz="914212"/>
            <a:r>
              <a:rPr lang="en-US" altLang="zh-CN" sz="1600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https://study.163.com</a:t>
            </a:r>
            <a:endParaRPr lang="zh-CN" altLang="en-US" sz="1600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71354" y="2190877"/>
            <a:ext cx="7293948" cy="507815"/>
          </a:xfrm>
          <a:prstGeom prst="rect">
            <a:avLst/>
          </a:prstGeom>
        </p:spPr>
        <p:txBody>
          <a:bodyPr wrap="none" lIns="91422" tIns="45712" rIns="91422" bIns="45712">
            <a:spAutoFit/>
          </a:bodyPr>
          <a:lstStyle/>
          <a:p>
            <a:pPr defTabSz="914212">
              <a:lnSpc>
                <a:spcPct val="15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4F81BD">
                    <a:lumMod val="75000"/>
                  </a:srgbClr>
                </a:solidFill>
                <a:latin typeface="微软雅黑"/>
                <a:ea typeface="微软雅黑"/>
                <a:cs typeface="Segoe UI" pitchFamily="34" charset="0"/>
              </a:rPr>
              <a:t>学习世界五百强和咨询公司</a:t>
            </a:r>
            <a:r>
              <a:rPr lang="en-US" altLang="zh-CN" dirty="0">
                <a:solidFill>
                  <a:srgbClr val="4F81BD">
                    <a:lumMod val="75000"/>
                  </a:srgbClr>
                </a:solidFill>
                <a:latin typeface="微软雅黑"/>
                <a:ea typeface="微软雅黑"/>
                <a:cs typeface="Segoe UI" pitchFamily="34" charset="0"/>
              </a:rPr>
              <a:t>PPT</a:t>
            </a:r>
            <a:r>
              <a:rPr lang="zh-CN" altLang="en-US" dirty="0">
                <a:solidFill>
                  <a:srgbClr val="4F81BD">
                    <a:lumMod val="75000"/>
                  </a:srgbClr>
                </a:solidFill>
                <a:latin typeface="微软雅黑"/>
                <a:ea typeface="微软雅黑"/>
                <a:cs typeface="Segoe UI" pitchFamily="34" charset="0"/>
              </a:rPr>
              <a:t>课程请访问如下网站搜索：“司马懿”</a:t>
            </a:r>
          </a:p>
        </p:txBody>
      </p:sp>
      <p:sp>
        <p:nvSpPr>
          <p:cNvPr id="19" name="圆角矩形 18">
            <a:hlinkClick r:id="rId3"/>
          </p:cNvPr>
          <p:cNvSpPr/>
          <p:nvPr/>
        </p:nvSpPr>
        <p:spPr>
          <a:xfrm>
            <a:off x="5148066" y="3489852"/>
            <a:ext cx="3770174" cy="297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 anchorCtr="0"/>
          <a:lstStyle/>
          <a:p>
            <a:pPr defTabSz="914212"/>
            <a:r>
              <a:rPr lang="en-US" altLang="zh-CN" sz="1600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https://www.zhiu.com</a:t>
            </a:r>
            <a:endParaRPr lang="zh-CN" altLang="en-US" sz="1600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12" name="圆角矩形 11">
            <a:hlinkClick r:id="rId3"/>
          </p:cNvPr>
          <p:cNvSpPr/>
          <p:nvPr/>
        </p:nvSpPr>
        <p:spPr>
          <a:xfrm>
            <a:off x="537103" y="2832156"/>
            <a:ext cx="4525135" cy="297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 anchorCtr="0"/>
          <a:lstStyle/>
          <a:p>
            <a:pPr defTabSz="914212"/>
            <a:r>
              <a:rPr lang="zh-CN" altLang="en-US" sz="1600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百度传课：司马懿</a:t>
            </a:r>
            <a:r>
              <a:rPr lang="en-US" altLang="zh-CN" sz="1600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学校</a:t>
            </a:r>
          </a:p>
        </p:txBody>
      </p:sp>
      <p:sp>
        <p:nvSpPr>
          <p:cNvPr id="13" name="圆角矩形 12">
            <a:hlinkClick r:id="rId3"/>
          </p:cNvPr>
          <p:cNvSpPr/>
          <p:nvPr/>
        </p:nvSpPr>
        <p:spPr>
          <a:xfrm>
            <a:off x="537103" y="3160568"/>
            <a:ext cx="4525135" cy="297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 anchorCtr="0"/>
          <a:lstStyle/>
          <a:p>
            <a:pPr defTabSz="914212"/>
            <a:r>
              <a:rPr lang="zh-CN" altLang="en-US" sz="1600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网易学堂：司马懿</a:t>
            </a:r>
            <a:r>
              <a:rPr lang="en-US" altLang="zh-CN" sz="1600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学校</a:t>
            </a:r>
          </a:p>
        </p:txBody>
      </p:sp>
      <p:sp>
        <p:nvSpPr>
          <p:cNvPr id="14" name="圆角矩形 13">
            <a:hlinkClick r:id="rId3"/>
          </p:cNvPr>
          <p:cNvSpPr/>
          <p:nvPr/>
        </p:nvSpPr>
        <p:spPr>
          <a:xfrm>
            <a:off x="537103" y="3489852"/>
            <a:ext cx="4525135" cy="297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 anchorCtr="0"/>
          <a:lstStyle/>
          <a:p>
            <a:pPr defTabSz="914212"/>
            <a:r>
              <a:rPr lang="zh-CN" altLang="en-US" sz="1600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知乎：       司马懿</a:t>
            </a:r>
            <a:r>
              <a:rPr lang="en-US" altLang="zh-CN" sz="1600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学校</a:t>
            </a:r>
          </a:p>
        </p:txBody>
      </p:sp>
    </p:spTree>
    <p:extLst>
      <p:ext uri="{BB962C8B-B14F-4D97-AF65-F5344CB8AC3E}">
        <p14:creationId xmlns:p14="http://schemas.microsoft.com/office/powerpoint/2010/main" val="62169631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声明：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735546"/>
            <a:ext cx="8229600" cy="2808312"/>
          </a:xfrm>
        </p:spPr>
        <p:txBody>
          <a:bodyPr/>
          <a:lstStyle/>
          <a:p>
            <a:pPr marL="342795" indent="-342795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所有的版权属于原有公司，文件均来自公开渠道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  <a:p>
            <a:pPr marL="342795" indent="-342795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此文件仅供学习使用，任何人不得进行以此为商业目的的行为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  <a:p>
            <a:pPr marL="342795" indent="-342795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如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有疑问，请立即删除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</p:txBody>
      </p:sp>
      <p:sp>
        <p:nvSpPr>
          <p:cNvPr id="16" name="圆角矩形 15">
            <a:hlinkClick r:id="rId3"/>
          </p:cNvPr>
          <p:cNvSpPr/>
          <p:nvPr/>
        </p:nvSpPr>
        <p:spPr>
          <a:xfrm>
            <a:off x="5148067" y="2832156"/>
            <a:ext cx="3770174" cy="297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8" rIns="91413" bIns="45708" rtlCol="0" anchor="ctr" anchorCtr="0"/>
          <a:lstStyle/>
          <a:p>
            <a:pPr defTabSz="914119"/>
            <a:r>
              <a:rPr lang="en-US" altLang="zh-CN" sz="16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https://www.chuanke.com</a:t>
            </a:r>
            <a:endParaRPr lang="zh-CN" altLang="en-US" sz="1600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17" name="圆角矩形 16">
            <a:hlinkClick r:id="rId3"/>
          </p:cNvPr>
          <p:cNvSpPr/>
          <p:nvPr/>
        </p:nvSpPr>
        <p:spPr>
          <a:xfrm>
            <a:off x="5148067" y="3160568"/>
            <a:ext cx="3770174" cy="297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8" rIns="91413" bIns="45708" rtlCol="0" anchor="ctr" anchorCtr="0"/>
          <a:lstStyle/>
          <a:p>
            <a:pPr defTabSz="914119"/>
            <a:r>
              <a:rPr lang="en-US" altLang="zh-CN" sz="16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https://study.163.com</a:t>
            </a:r>
            <a:endParaRPr lang="zh-CN" altLang="en-US" sz="1600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71354" y="2190877"/>
            <a:ext cx="7293930" cy="507807"/>
          </a:xfrm>
          <a:prstGeom prst="rect">
            <a:avLst/>
          </a:prstGeom>
        </p:spPr>
        <p:txBody>
          <a:bodyPr wrap="none" lIns="91413" tIns="45708" rIns="91413" bIns="45708">
            <a:spAutoFit/>
          </a:bodyPr>
          <a:lstStyle/>
          <a:p>
            <a:pPr defTabSz="914119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学习世界五百强和咨询公司</a:t>
            </a:r>
            <a:r>
              <a:rPr lang="en-US" altLang="zh-CN" dirty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dirty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课程请访问如下网站搜索：“司马懿”</a:t>
            </a:r>
          </a:p>
        </p:txBody>
      </p:sp>
      <p:sp>
        <p:nvSpPr>
          <p:cNvPr id="19" name="圆角矩形 18">
            <a:hlinkClick r:id="rId3"/>
          </p:cNvPr>
          <p:cNvSpPr/>
          <p:nvPr/>
        </p:nvSpPr>
        <p:spPr>
          <a:xfrm>
            <a:off x="5148067" y="3489852"/>
            <a:ext cx="3770174" cy="297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8" rIns="91413" bIns="45708" rtlCol="0" anchor="ctr" anchorCtr="0"/>
          <a:lstStyle/>
          <a:p>
            <a:pPr defTabSz="914119"/>
            <a:r>
              <a:rPr lang="en-US" altLang="zh-CN" sz="16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https://www.zhiu.com</a:t>
            </a:r>
            <a:endParaRPr lang="zh-CN" altLang="en-US" sz="1600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12" name="圆角矩形 11">
            <a:hlinkClick r:id="rId3"/>
          </p:cNvPr>
          <p:cNvSpPr/>
          <p:nvPr/>
        </p:nvSpPr>
        <p:spPr>
          <a:xfrm>
            <a:off x="537104" y="2832156"/>
            <a:ext cx="4525135" cy="297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8" rIns="91413" bIns="45708" rtlCol="0" anchor="ctr" anchorCtr="0"/>
          <a:lstStyle/>
          <a:p>
            <a:pPr defTabSz="914119"/>
            <a:r>
              <a:rPr lang="zh-CN" altLang="en-US" sz="16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百度传课：司马懿</a:t>
            </a:r>
            <a:r>
              <a:rPr lang="en-US" altLang="zh-CN" sz="16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sz="16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学校</a:t>
            </a:r>
          </a:p>
        </p:txBody>
      </p:sp>
      <p:sp>
        <p:nvSpPr>
          <p:cNvPr id="13" name="圆角矩形 12">
            <a:hlinkClick r:id="rId3"/>
          </p:cNvPr>
          <p:cNvSpPr/>
          <p:nvPr/>
        </p:nvSpPr>
        <p:spPr>
          <a:xfrm>
            <a:off x="537104" y="3160568"/>
            <a:ext cx="4525135" cy="297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8" rIns="91413" bIns="45708" rtlCol="0" anchor="ctr" anchorCtr="0"/>
          <a:lstStyle/>
          <a:p>
            <a:pPr defTabSz="914119"/>
            <a:r>
              <a:rPr lang="zh-CN" altLang="en-US" sz="16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网易学堂：司马懿</a:t>
            </a:r>
            <a:r>
              <a:rPr lang="en-US" altLang="zh-CN" sz="16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sz="16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学校</a:t>
            </a:r>
          </a:p>
        </p:txBody>
      </p:sp>
      <p:sp>
        <p:nvSpPr>
          <p:cNvPr id="14" name="圆角矩形 13">
            <a:hlinkClick r:id="rId3"/>
          </p:cNvPr>
          <p:cNvSpPr/>
          <p:nvPr/>
        </p:nvSpPr>
        <p:spPr>
          <a:xfrm>
            <a:off x="537104" y="3489852"/>
            <a:ext cx="4525135" cy="297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8" rIns="91413" bIns="45708" rtlCol="0" anchor="ctr" anchorCtr="0"/>
          <a:lstStyle/>
          <a:p>
            <a:pPr defTabSz="914119"/>
            <a:r>
              <a:rPr lang="zh-CN" altLang="en-US" sz="16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知乎：       司马懿</a:t>
            </a:r>
            <a:r>
              <a:rPr lang="en-US" altLang="zh-CN" sz="16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sz="1600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学校</a:t>
            </a:r>
          </a:p>
        </p:txBody>
      </p:sp>
    </p:spTree>
    <p:extLst>
      <p:ext uri="{BB962C8B-B14F-4D97-AF65-F5344CB8AC3E}">
        <p14:creationId xmlns:p14="http://schemas.microsoft.com/office/powerpoint/2010/main" val="62169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9125" y="101391"/>
            <a:ext cx="8229600" cy="423784"/>
          </a:xfrm>
        </p:spPr>
        <p:txBody>
          <a:bodyPr/>
          <a:lstStyle/>
          <a:p>
            <a:r>
              <a:rPr lang="en-US" dirty="0" smtClean="0"/>
              <a:t>Current Database Provisioning Process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7700" y="492440"/>
            <a:ext cx="8229600" cy="304800"/>
          </a:xfrm>
        </p:spPr>
        <p:txBody>
          <a:bodyPr/>
          <a:lstStyle/>
          <a:p>
            <a:r>
              <a:rPr lang="en-US" sz="1800" dirty="0" smtClean="0"/>
              <a:t>Time-consuming and Inefficient</a:t>
            </a:r>
            <a:endParaRPr lang="en-US" sz="1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15595" y="1218565"/>
          <a:ext cx="8314055" cy="3159760"/>
        </p:xfrm>
        <a:graphic>
          <a:graphicData uri="http://schemas.openxmlformats.org/drawingml/2006/table">
            <a:tbl>
              <a:tblPr>
                <a:effectLst>
                  <a:innerShdw blurRad="76200" dist="63500" dir="4200000">
                    <a:prstClr val="black">
                      <a:alpha val="50000"/>
                    </a:prstClr>
                  </a:innerShdw>
                </a:effectLst>
                <a:tableStyleId>{35758FB7-9AC5-4552-8A53-C91805E547FA}</a:tableStyleId>
              </a:tblPr>
              <a:tblGrid>
                <a:gridCol w="1692740"/>
                <a:gridCol w="1124967"/>
                <a:gridCol w="1343448"/>
                <a:gridCol w="1381125"/>
                <a:gridCol w="1428750"/>
                <a:gridCol w="1343025"/>
              </a:tblGrid>
              <a:tr h="6077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 Developer</a:t>
                      </a:r>
                      <a:endParaRPr 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Request</a:t>
                      </a:r>
                      <a:r>
                        <a:rPr lang="en-US" sz="12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DB</a:t>
                      </a:r>
                      <a:endParaRPr lang="en-US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Get access to DB   </a:t>
                      </a:r>
                      <a:endParaRPr lang="en-US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</a:tr>
              <a:tr h="6077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Manager</a:t>
                      </a:r>
                      <a:endParaRPr 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Approval</a:t>
                      </a:r>
                      <a:endParaRPr lang="en-US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6077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DBA</a:t>
                      </a:r>
                      <a:endParaRPr 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Request</a:t>
                      </a:r>
                      <a:r>
                        <a:rPr lang="en-US" sz="12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HW and Storage</a:t>
                      </a:r>
                      <a:endParaRPr lang="en-US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Configure</a:t>
                      </a:r>
                      <a:r>
                        <a:rPr lang="en-US" sz="12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Cluster and create DB</a:t>
                      </a:r>
                      <a:endParaRPr lang="en-US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6077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System</a:t>
                      </a:r>
                      <a:r>
                        <a:rPr lang="en-US" sz="12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</a:p>
                    <a:p>
                      <a:pPr algn="ctr"/>
                      <a:r>
                        <a:rPr lang="en-US" sz="12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Admin</a:t>
                      </a:r>
                      <a:endParaRPr 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Setup OS</a:t>
                      </a:r>
                      <a:r>
                        <a:rPr lang="en-US" sz="12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&amp;</a:t>
                      </a:r>
                      <a:r>
                        <a:rPr lang="en-US" sz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network</a:t>
                      </a:r>
                      <a:endParaRPr lang="en-US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</a:p>
                    <a:p>
                      <a:pPr algn="ctr"/>
                      <a:r>
                        <a:rPr lang="en-US" sz="1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</a:t>
                      </a:r>
                      <a:endParaRPr 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noFill/>
                  </a:tcPr>
                </a:tc>
              </a:tr>
              <a:tr h="728688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</a:t>
                      </a:r>
                      <a:r>
                        <a:rPr lang="en-US" sz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Storage </a:t>
                      </a:r>
                    </a:p>
                    <a:p>
                      <a:pPr algn="ctr"/>
                      <a:r>
                        <a:rPr lang="en-US" sz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Admin</a:t>
                      </a:r>
                      <a:endParaRPr 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Allocate</a:t>
                      </a:r>
                      <a:r>
                        <a:rPr lang="en-US" sz="12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sz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Storage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2047875" y="680720"/>
            <a:ext cx="6772275" cy="741680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perspectiveRelaxed"/>
            <a:lightRig rig="threePt" dir="t"/>
          </a:scene3d>
          <a:sp3d z="82550" extrusionH="25400" contourW="38100" prstMaterial="plastic">
            <a:bevelT h="44450"/>
            <a:bevelB w="0" h="635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… Days to Weeks …</a:t>
            </a:r>
            <a:endParaRPr lang="en-US" b="1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524125" y="1781175"/>
            <a:ext cx="1" cy="285750"/>
          </a:xfrm>
          <a:prstGeom prst="straightConnector1">
            <a:avLst/>
          </a:prstGeom>
          <a:ln w="5715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/>
          <p:cNvSpPr/>
          <p:nvPr/>
        </p:nvSpPr>
        <p:spPr>
          <a:xfrm rot="2936288">
            <a:off x="7269526" y="1461937"/>
            <a:ext cx="800927" cy="1266661"/>
          </a:xfrm>
          <a:prstGeom prst="arc">
            <a:avLst>
              <a:gd name="adj1" fmla="val 17117753"/>
              <a:gd name="adj2" fmla="val 4818830"/>
            </a:avLst>
          </a:prstGeom>
          <a:ln w="5715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/>
          <p:cNvSpPr/>
          <p:nvPr/>
        </p:nvSpPr>
        <p:spPr>
          <a:xfrm rot="3935247">
            <a:off x="5736054" y="2643738"/>
            <a:ext cx="1137004" cy="1318518"/>
          </a:xfrm>
          <a:prstGeom prst="arc">
            <a:avLst>
              <a:gd name="adj1" fmla="val 16294593"/>
              <a:gd name="adj2" fmla="val 3910667"/>
            </a:avLst>
          </a:prstGeom>
          <a:ln w="5715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rot="2709202">
            <a:off x="5606289" y="2688178"/>
            <a:ext cx="840745" cy="828884"/>
          </a:xfrm>
          <a:prstGeom prst="arc">
            <a:avLst>
              <a:gd name="adj1" fmla="val 17750582"/>
              <a:gd name="adj2" fmla="val 4026288"/>
            </a:avLst>
          </a:prstGeom>
          <a:ln w="5715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rot="10129188">
            <a:off x="2615384" y="2413461"/>
            <a:ext cx="797231" cy="735458"/>
          </a:xfrm>
          <a:prstGeom prst="arc">
            <a:avLst>
              <a:gd name="adj1" fmla="val 13900741"/>
              <a:gd name="adj2" fmla="val 4067658"/>
            </a:avLst>
          </a:prstGeom>
          <a:ln w="5715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/>
          <p:cNvSpPr/>
          <p:nvPr/>
        </p:nvSpPr>
        <p:spPr>
          <a:xfrm rot="10129188">
            <a:off x="3901315" y="3050128"/>
            <a:ext cx="840745" cy="828884"/>
          </a:xfrm>
          <a:prstGeom prst="arc">
            <a:avLst>
              <a:gd name="adj1" fmla="val 15162730"/>
              <a:gd name="adj2" fmla="val 4379073"/>
            </a:avLst>
          </a:prstGeom>
          <a:ln w="5715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10129188">
            <a:off x="4113969" y="2898355"/>
            <a:ext cx="567870" cy="539464"/>
          </a:xfrm>
          <a:prstGeom prst="arc">
            <a:avLst>
              <a:gd name="adj1" fmla="val 14603104"/>
              <a:gd name="adj2" fmla="val 2411120"/>
            </a:avLst>
          </a:prstGeom>
          <a:ln w="5715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MC90043394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8657" y="1247775"/>
            <a:ext cx="548992" cy="60685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9576" y="1925003"/>
            <a:ext cx="371474" cy="45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9575" y="2497652"/>
            <a:ext cx="390525" cy="445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9094" y="3752850"/>
            <a:ext cx="4810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6239" y="3128964"/>
            <a:ext cx="423861" cy="46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43055" y="140763"/>
            <a:ext cx="7902291" cy="761995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600" dirty="0" smtClean="0"/>
              <a:t>DBaaS Goal - the Best of On-Premise &amp; Cloud    </a:t>
            </a:r>
            <a:r>
              <a:rPr lang="en-US" sz="1800" b="0" dirty="0" smtClean="0">
                <a:solidFill>
                  <a:schemeClr val="accent1"/>
                </a:solidFill>
              </a:rPr>
              <a:t>Give Everyone What They Want Most  </a:t>
            </a:r>
            <a:r>
              <a:rPr lang="en-US" sz="2400" b="0" dirty="0" smtClean="0"/>
              <a:t/>
            </a:r>
            <a:br>
              <a:rPr lang="en-US" sz="2400" b="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004009" y="1027818"/>
            <a:ext cx="5092366" cy="3220332"/>
          </a:xfrm>
          <a:prstGeom prst="rect">
            <a:avLst/>
          </a:prstGeom>
        </p:spPr>
        <p:txBody>
          <a:bodyPr/>
          <a:lstStyle/>
          <a:p>
            <a:pPr marL="228600" marR="0" lvl="0" indent="-168275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ct val="85000"/>
              <a:tabLst/>
              <a:defRPr/>
            </a:pPr>
            <a:endParaRPr lang="en-US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228600" marR="0" lvl="0" indent="-168275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ct val="85000"/>
              <a:tabLst/>
              <a:defRPr/>
            </a:pP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Users Want</a:t>
            </a: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lvl="0" indent="-168275" defTabSz="228600">
              <a:spcAft>
                <a:spcPts val="4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Easy self-service DBaaS</a:t>
            </a:r>
          </a:p>
          <a:p>
            <a:pPr marL="228600" lvl="0" indent="-168275" defTabSz="228600"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Metered use</a:t>
            </a:r>
          </a:p>
          <a:p>
            <a:pPr marL="228600" lvl="0" indent="-168275" defTabSz="228600"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Performance optimized for service levels</a:t>
            </a:r>
          </a:p>
          <a:p>
            <a:pPr marL="228600" marR="0" lvl="0" indent="-168275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ct val="85000"/>
              <a:tabLst/>
              <a:defRPr/>
            </a:pP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IT Wants</a:t>
            </a:r>
            <a:endParaRPr lang="en-US" b="1" dirty="0" smtClean="0">
              <a:latin typeface="Arial" pitchFamily="34" charset="0"/>
              <a:cs typeface="Arial" pitchFamily="34" charset="0"/>
            </a:endParaRPr>
          </a:p>
          <a:p>
            <a:pPr marL="228600" indent="-168275" defTabSz="228600">
              <a:spcAft>
                <a:spcPts val="4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US" sz="1600" dirty="0" smtClean="0"/>
              <a:t>Simplified deployment on standardized platforms</a:t>
            </a:r>
          </a:p>
          <a:p>
            <a:pPr marL="228600" indent="-168275" defTabSz="228600">
              <a:spcAft>
                <a:spcPts val="4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Less maintenance and better support</a:t>
            </a:r>
          </a:p>
          <a:p>
            <a:pPr marL="228600" indent="-168275" defTabSz="228600">
              <a:spcAft>
                <a:spcPts val="4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More budget and time for innovation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28600" marR="0" lvl="0" indent="-168275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tabLst/>
              <a:defRPr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228600" marR="0" lvl="0" indent="-168275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tabLst/>
              <a:defRPr/>
            </a:pPr>
            <a:r>
              <a:rPr lang="en-US" sz="2400" noProof="0" dirty="0" smtClean="0">
                <a:latin typeface="Arial" pitchFamily="34" charset="0"/>
                <a:cs typeface="Arial" pitchFamily="34" charset="0"/>
              </a:rPr>
              <a:t>	</a:t>
            </a:r>
          </a:p>
          <a:p>
            <a:pPr marL="228600" marR="0" lvl="0" indent="-168275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168275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060" t="-6942" r="1828" b="4134"/>
          <a:stretch>
            <a:fillRect/>
          </a:stretch>
        </p:blipFill>
        <p:spPr bwMode="auto">
          <a:xfrm>
            <a:off x="38100" y="1351127"/>
            <a:ext cx="3908885" cy="267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1439840" y="2497540"/>
            <a:ext cx="1016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solidFill>
                  <a:schemeClr val="bg1"/>
                </a:solidFill>
              </a:rPr>
              <a:t>DBaaS</a:t>
            </a:r>
            <a:endParaRPr lang="en-US" sz="12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460" y="193055"/>
            <a:ext cx="8229600" cy="423784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DBaaS</a:t>
            </a:r>
            <a:r>
              <a:rPr lang="en-US" dirty="0" smtClean="0">
                <a:solidFill>
                  <a:schemeClr val="tx1"/>
                </a:solidFill>
              </a:rPr>
              <a:t>: Salient Features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77727" y="799703"/>
            <a:ext cx="8146775" cy="3491917"/>
          </a:xfrm>
          <a:prstGeom prst="rect">
            <a:avLst/>
          </a:prstGeom>
        </p:spPr>
        <p:txBody>
          <a:bodyPr/>
          <a:lstStyle/>
          <a:p>
            <a:pPr marL="228600" marR="0" lvl="0" indent="-168275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77727" y="817633"/>
            <a:ext cx="8858697" cy="3491917"/>
          </a:xfrm>
          <a:prstGeom prst="rect">
            <a:avLst/>
          </a:prstGeom>
        </p:spPr>
        <p:txBody>
          <a:bodyPr/>
          <a:lstStyle/>
          <a:p>
            <a:pPr marL="228600" marR="0" lvl="0" indent="-168275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Database-as-a-Service provides</a:t>
            </a:r>
          </a:p>
          <a:p>
            <a:pPr marL="398463" lvl="1" indent="-168275" defTabSz="228600" fontAlgn="auto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 shared, consolidated platform to provision database services on</a:t>
            </a:r>
          </a:p>
          <a:p>
            <a:pPr marL="398463" lvl="1" indent="-168275" defTabSz="228600" fontAlgn="auto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</a:pPr>
            <a:r>
              <a:rPr lang="en-US" sz="1600" dirty="0" smtClean="0">
                <a:ea typeface="+mn-ea"/>
              </a:rPr>
              <a:t>Self-Service provisioning</a:t>
            </a:r>
          </a:p>
          <a:p>
            <a:pPr marL="398463" lvl="1" indent="-168275" defTabSz="228600" fontAlgn="auto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</a:pPr>
            <a:r>
              <a:rPr lang="en-US" sz="1600" dirty="0" smtClean="0">
                <a:ea typeface="+mn-ea"/>
              </a:rPr>
              <a:t>Scale-up, scale-down, retirement and relocation services</a:t>
            </a:r>
          </a:p>
          <a:p>
            <a:pPr marL="398463" lvl="1" indent="-168275" defTabSz="228600" fontAlgn="auto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Chargeback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based on database usage</a:t>
            </a:r>
          </a:p>
          <a:p>
            <a:pPr marL="228600" indent="-168275" defTabSz="228600" fontAlgn="auto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</a:pPr>
            <a:r>
              <a:rPr lang="en-US" sz="2000" baseline="0" dirty="0" smtClean="0">
                <a:ea typeface="+mn-ea"/>
              </a:rPr>
              <a:t>Database-as-a-Service needs to cater to various use cases</a:t>
            </a:r>
          </a:p>
          <a:p>
            <a:pPr marL="398463" lvl="1" indent="-168275" defTabSz="228600" fontAlgn="auto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</a:pP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 developer or a project owner requiring a new database service  with(out) seed data</a:t>
            </a:r>
          </a:p>
          <a:p>
            <a:pPr marL="398463" lvl="1" indent="-168275" defTabSz="228600" fontAlgn="auto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QA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requiring a full database refresh for intense load testing</a:t>
            </a:r>
          </a:p>
          <a:p>
            <a:pPr marL="398463" lvl="1" indent="-168275" defTabSz="228600" fontAlgn="auto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</a:pPr>
            <a:r>
              <a:rPr lang="en-US" sz="1600" dirty="0" smtClean="0">
                <a:ea typeface="+mn-ea"/>
              </a:rPr>
              <a:t>QA requiring to create multiple clones for functional testing on subset of data</a:t>
            </a:r>
          </a:p>
          <a:p>
            <a:pPr marL="398463" lvl="1" indent="-168275" defTabSz="228600" fontAlgn="auto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168275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27"/>
          <a:stretch/>
        </p:blipFill>
        <p:spPr>
          <a:xfrm>
            <a:off x="0" y="0"/>
            <a:ext cx="9144000" cy="4668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68" y="1926389"/>
            <a:ext cx="5030787" cy="11007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Deliver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DBaaS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Through Enterprise Manager 12c</a:t>
            </a:r>
            <a:endParaRPr lang="en-US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Placeholder 7" descr="ph-ind-buslife-017-cropped.bmp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925" y="0"/>
            <a:ext cx="2239963" cy="4629150"/>
          </a:xfrm>
        </p:spPr>
      </p:pic>
    </p:spTree>
    <p:extLst>
      <p:ext uri="{BB962C8B-B14F-4D97-AF65-F5344CB8AC3E}">
        <p14:creationId xmlns:p14="http://schemas.microsoft.com/office/powerpoint/2010/main" val="169607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108" descr="CLOUD_OL-gray-emboss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  <a:lum bright="10000" contrast="20000"/>
          </a:blip>
          <a:srcRect l="4305" t="7816" r="2478" b="6966"/>
          <a:stretch>
            <a:fillRect/>
          </a:stretch>
        </p:blipFill>
        <p:spPr bwMode="auto">
          <a:xfrm>
            <a:off x="2935041" y="1481502"/>
            <a:ext cx="2718220" cy="2400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grpSp>
        <p:nvGrpSpPr>
          <p:cNvPr id="3" name="Group 24"/>
          <p:cNvGrpSpPr/>
          <p:nvPr/>
        </p:nvGrpSpPr>
        <p:grpSpPr>
          <a:xfrm>
            <a:off x="2573649" y="1091801"/>
            <a:ext cx="3431351" cy="3180272"/>
            <a:chOff x="379413" y="2182382"/>
            <a:chExt cx="1892299" cy="1892136"/>
          </a:xfrm>
          <a:solidFill>
            <a:schemeClr val="bg1"/>
          </a:solidFill>
        </p:grpSpPr>
        <p:sp>
          <p:nvSpPr>
            <p:cNvPr id="20" name="Freeform 18"/>
            <p:cNvSpPr>
              <a:spLocks noChangeAspect="1"/>
            </p:cNvSpPr>
            <p:nvPr/>
          </p:nvSpPr>
          <p:spPr bwMode="auto">
            <a:xfrm>
              <a:off x="387178" y="2486198"/>
              <a:ext cx="363766" cy="549735"/>
            </a:xfrm>
            <a:custGeom>
              <a:avLst/>
              <a:gdLst>
                <a:gd name="T0" fmla="*/ 26538 w 411"/>
                <a:gd name="T1" fmla="*/ 69116 h 622"/>
                <a:gd name="T2" fmla="*/ 45548 w 411"/>
                <a:gd name="T3" fmla="*/ 23759 h 622"/>
                <a:gd name="T4" fmla="*/ 46028 w 411"/>
                <a:gd name="T5" fmla="*/ 0 h 622"/>
                <a:gd name="T6" fmla="*/ 30471 w 411"/>
                <a:gd name="T7" fmla="*/ 432 h 622"/>
                <a:gd name="T8" fmla="*/ 0 w 411"/>
                <a:gd name="T9" fmla="*/ 65122 h 622"/>
                <a:gd name="T10" fmla="*/ 14429 w 411"/>
                <a:gd name="T11" fmla="*/ 53212 h 622"/>
                <a:gd name="T12" fmla="*/ 26538 w 411"/>
                <a:gd name="T13" fmla="*/ 69116 h 6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11"/>
                <a:gd name="T22" fmla="*/ 0 h 622"/>
                <a:gd name="T23" fmla="*/ 411 w 411"/>
                <a:gd name="T24" fmla="*/ 622 h 62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11" h="622">
                  <a:moveTo>
                    <a:pt x="237" y="622"/>
                  </a:moveTo>
                  <a:cubicBezTo>
                    <a:pt x="256" y="469"/>
                    <a:pt x="317" y="329"/>
                    <a:pt x="407" y="214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272" y="4"/>
                    <a:pt x="272" y="4"/>
                    <a:pt x="272" y="4"/>
                  </a:cubicBezTo>
                  <a:cubicBezTo>
                    <a:pt x="127" y="162"/>
                    <a:pt x="30" y="363"/>
                    <a:pt x="0" y="586"/>
                  </a:cubicBezTo>
                  <a:cubicBezTo>
                    <a:pt x="129" y="479"/>
                    <a:pt x="129" y="479"/>
                    <a:pt x="129" y="479"/>
                  </a:cubicBezTo>
                  <a:lnTo>
                    <a:pt x="237" y="622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1"/>
            <a:lstStyle/>
            <a:p>
              <a:pPr>
                <a:defRPr/>
              </a:pPr>
              <a:r>
                <a:rPr lang="en-US" sz="1200" b="1" dirty="0" smtClean="0">
                  <a:solidFill>
                    <a:srgbClr val="FFFFFF"/>
                  </a:solidFill>
                  <a:cs typeface="+mn-cs"/>
                </a:rPr>
                <a:t>      </a:t>
              </a:r>
              <a:endParaRPr lang="en-US" sz="1200" b="1" dirty="0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1" name="Freeform 19"/>
            <p:cNvSpPr>
              <a:spLocks noChangeAspect="1"/>
            </p:cNvSpPr>
            <p:nvPr/>
          </p:nvSpPr>
          <p:spPr bwMode="auto">
            <a:xfrm>
              <a:off x="701964" y="2198498"/>
              <a:ext cx="571631" cy="396931"/>
            </a:xfrm>
            <a:custGeom>
              <a:avLst/>
              <a:gdLst>
                <a:gd name="T0" fmla="*/ 14869 w 646"/>
                <a:gd name="T1" fmla="*/ 50042 h 449"/>
                <a:gd name="T2" fmla="*/ 59657 w 646"/>
                <a:gd name="T3" fmla="*/ 26607 h 449"/>
                <a:gd name="T4" fmla="*/ 72190 w 646"/>
                <a:gd name="T5" fmla="*/ 11601 h 449"/>
                <a:gd name="T6" fmla="*/ 56882 w 646"/>
                <a:gd name="T7" fmla="*/ 0 h 449"/>
                <a:gd name="T8" fmla="*/ 0 w 646"/>
                <a:gd name="T9" fmla="*/ 27527 h 449"/>
                <a:gd name="T10" fmla="*/ 15325 w 646"/>
                <a:gd name="T11" fmla="*/ 27062 h 449"/>
                <a:gd name="T12" fmla="*/ 14869 w 646"/>
                <a:gd name="T13" fmla="*/ 50042 h 4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6"/>
                <a:gd name="T22" fmla="*/ 0 h 449"/>
                <a:gd name="T23" fmla="*/ 646 w 646"/>
                <a:gd name="T24" fmla="*/ 449 h 44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6" h="449">
                  <a:moveTo>
                    <a:pt x="133" y="449"/>
                  </a:moveTo>
                  <a:cubicBezTo>
                    <a:pt x="243" y="345"/>
                    <a:pt x="381" y="271"/>
                    <a:pt x="534" y="239"/>
                  </a:cubicBezTo>
                  <a:cubicBezTo>
                    <a:pt x="646" y="104"/>
                    <a:pt x="646" y="104"/>
                    <a:pt x="646" y="104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316" y="35"/>
                    <a:pt x="142" y="123"/>
                    <a:pt x="0" y="247"/>
                  </a:cubicBezTo>
                  <a:cubicBezTo>
                    <a:pt x="137" y="243"/>
                    <a:pt x="137" y="243"/>
                    <a:pt x="137" y="243"/>
                  </a:cubicBezTo>
                  <a:lnTo>
                    <a:pt x="133" y="449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0" rIns="0" bIns="182880" anchor="ctr" anchorCtr="1"/>
            <a:lstStyle/>
            <a:p>
              <a:pPr>
                <a:defRPr/>
              </a:pPr>
              <a:endParaRPr lang="en-US" sz="1200" b="1" dirty="0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2" name="Freeform 20"/>
            <p:cNvSpPr>
              <a:spLocks noChangeAspect="1"/>
            </p:cNvSpPr>
            <p:nvPr/>
          </p:nvSpPr>
          <p:spPr bwMode="auto">
            <a:xfrm>
              <a:off x="379413" y="3011461"/>
              <a:ext cx="327927" cy="630315"/>
            </a:xfrm>
            <a:custGeom>
              <a:avLst/>
              <a:gdLst>
                <a:gd name="T0" fmla="*/ 40907 w 371"/>
                <a:gd name="T1" fmla="*/ 64723 h 713"/>
                <a:gd name="T2" fmla="*/ 26454 w 371"/>
                <a:gd name="T3" fmla="*/ 16902 h 713"/>
                <a:gd name="T4" fmla="*/ 13765 w 371"/>
                <a:gd name="T5" fmla="*/ 0 h 713"/>
                <a:gd name="T6" fmla="*/ 1 w 371"/>
                <a:gd name="T7" fmla="*/ 11404 h 713"/>
                <a:gd name="T8" fmla="*/ 0 w 371"/>
                <a:gd name="T9" fmla="*/ 14743 h 713"/>
                <a:gd name="T10" fmla="*/ 18978 w 371"/>
                <a:gd name="T11" fmla="*/ 79418 h 713"/>
                <a:gd name="T12" fmla="*/ 25787 w 371"/>
                <a:gd name="T13" fmla="*/ 58809 h 713"/>
                <a:gd name="T14" fmla="*/ 40907 w 371"/>
                <a:gd name="T15" fmla="*/ 64723 h 7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71"/>
                <a:gd name="T25" fmla="*/ 0 h 713"/>
                <a:gd name="T26" fmla="*/ 371 w 371"/>
                <a:gd name="T27" fmla="*/ 713 h 7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71" h="713">
                  <a:moveTo>
                    <a:pt x="371" y="581"/>
                  </a:moveTo>
                  <a:cubicBezTo>
                    <a:pt x="291" y="457"/>
                    <a:pt x="243" y="310"/>
                    <a:pt x="240" y="15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0" y="112"/>
                    <a:pt x="0" y="122"/>
                    <a:pt x="0" y="132"/>
                  </a:cubicBezTo>
                  <a:cubicBezTo>
                    <a:pt x="0" y="346"/>
                    <a:pt x="63" y="546"/>
                    <a:pt x="172" y="713"/>
                  </a:cubicBezTo>
                  <a:cubicBezTo>
                    <a:pt x="234" y="528"/>
                    <a:pt x="234" y="528"/>
                    <a:pt x="234" y="528"/>
                  </a:cubicBezTo>
                  <a:lnTo>
                    <a:pt x="371" y="581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137160" bIns="0" anchor="ctr" anchorCtr="1"/>
            <a:lstStyle/>
            <a:p>
              <a:pPr>
                <a:defRPr/>
              </a:pPr>
              <a:r>
                <a:rPr lang="en-US" sz="1200" b="1" dirty="0" smtClean="0">
                  <a:solidFill>
                    <a:srgbClr val="FFFFFF"/>
                  </a:solidFill>
                  <a:cs typeface="+mn-cs"/>
                </a:rPr>
                <a:t> </a:t>
              </a:r>
            </a:p>
          </p:txBody>
        </p:sp>
        <p:sp>
          <p:nvSpPr>
            <p:cNvPr id="23" name="Freeform 21"/>
            <p:cNvSpPr>
              <a:spLocks noChangeAspect="1"/>
            </p:cNvSpPr>
            <p:nvPr/>
          </p:nvSpPr>
          <p:spPr bwMode="auto">
            <a:xfrm>
              <a:off x="1252689" y="2182382"/>
              <a:ext cx="538780" cy="275166"/>
            </a:xfrm>
            <a:custGeom>
              <a:avLst/>
              <a:gdLst>
                <a:gd name="T0" fmla="*/ 3270 w 609"/>
                <a:gd name="T1" fmla="*/ 27079 h 311"/>
                <a:gd name="T2" fmla="*/ 9260 w 609"/>
                <a:gd name="T3" fmla="*/ 26874 h 311"/>
                <a:gd name="T4" fmla="*/ 46963 w 609"/>
                <a:gd name="T5" fmla="*/ 34954 h 311"/>
                <a:gd name="T6" fmla="*/ 67884 w 609"/>
                <a:gd name="T7" fmla="*/ 31453 h 311"/>
                <a:gd name="T8" fmla="*/ 63966 w 609"/>
                <a:gd name="T9" fmla="*/ 13372 h 311"/>
                <a:gd name="T10" fmla="*/ 9260 w 609"/>
                <a:gd name="T11" fmla="*/ 0 h 311"/>
                <a:gd name="T12" fmla="*/ 0 w 609"/>
                <a:gd name="T13" fmla="*/ 299 h 311"/>
                <a:gd name="T14" fmla="*/ 15494 w 609"/>
                <a:gd name="T15" fmla="*/ 12122 h 311"/>
                <a:gd name="T16" fmla="*/ 3270 w 609"/>
                <a:gd name="T17" fmla="*/ 27079 h 3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09"/>
                <a:gd name="T28" fmla="*/ 0 h 311"/>
                <a:gd name="T29" fmla="*/ 609 w 609"/>
                <a:gd name="T30" fmla="*/ 311 h 3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09" h="311">
                  <a:moveTo>
                    <a:pt x="29" y="241"/>
                  </a:moveTo>
                  <a:cubicBezTo>
                    <a:pt x="47" y="240"/>
                    <a:pt x="65" y="239"/>
                    <a:pt x="83" y="239"/>
                  </a:cubicBezTo>
                  <a:cubicBezTo>
                    <a:pt x="203" y="239"/>
                    <a:pt x="318" y="265"/>
                    <a:pt x="421" y="311"/>
                  </a:cubicBezTo>
                  <a:cubicBezTo>
                    <a:pt x="609" y="279"/>
                    <a:pt x="609" y="279"/>
                    <a:pt x="609" y="279"/>
                  </a:cubicBezTo>
                  <a:cubicBezTo>
                    <a:pt x="574" y="119"/>
                    <a:pt x="574" y="119"/>
                    <a:pt x="574" y="119"/>
                  </a:cubicBezTo>
                  <a:cubicBezTo>
                    <a:pt x="427" y="43"/>
                    <a:pt x="260" y="0"/>
                    <a:pt x="83" y="0"/>
                  </a:cubicBezTo>
                  <a:cubicBezTo>
                    <a:pt x="55" y="0"/>
                    <a:pt x="27" y="1"/>
                    <a:pt x="0" y="3"/>
                  </a:cubicBezTo>
                  <a:cubicBezTo>
                    <a:pt x="139" y="108"/>
                    <a:pt x="139" y="108"/>
                    <a:pt x="139" y="108"/>
                  </a:cubicBezTo>
                  <a:lnTo>
                    <a:pt x="29" y="241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1"/>
            <a:lstStyle/>
            <a:p>
              <a:pPr>
                <a:defRPr/>
              </a:pPr>
              <a:endParaRPr lang="en-US" sz="1200" b="1" dirty="0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4" name="Freeform 22"/>
            <p:cNvSpPr>
              <a:spLocks noChangeAspect="1"/>
            </p:cNvSpPr>
            <p:nvPr/>
          </p:nvSpPr>
          <p:spPr bwMode="auto">
            <a:xfrm>
              <a:off x="1725764" y="2336379"/>
              <a:ext cx="477854" cy="565254"/>
            </a:xfrm>
            <a:custGeom>
              <a:avLst/>
              <a:gdLst>
                <a:gd name="T0" fmla="*/ 0 w 540"/>
                <a:gd name="T1" fmla="*/ 22347 h 639"/>
                <a:gd name="T2" fmla="*/ 33508 w 540"/>
                <a:gd name="T3" fmla="*/ 61038 h 639"/>
                <a:gd name="T4" fmla="*/ 52213 w 540"/>
                <a:gd name="T5" fmla="*/ 71698 h 639"/>
                <a:gd name="T6" fmla="*/ 60345 w 540"/>
                <a:gd name="T7" fmla="*/ 55664 h 639"/>
                <a:gd name="T8" fmla="*/ 14870 w 540"/>
                <a:gd name="T9" fmla="*/ 0 h 639"/>
                <a:gd name="T10" fmla="*/ 18999 w 540"/>
                <a:gd name="T11" fmla="*/ 19078 h 639"/>
                <a:gd name="T12" fmla="*/ 0 w 540"/>
                <a:gd name="T13" fmla="*/ 22347 h 6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40"/>
                <a:gd name="T22" fmla="*/ 0 h 639"/>
                <a:gd name="T23" fmla="*/ 540 w 540"/>
                <a:gd name="T24" fmla="*/ 639 h 63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40" h="639">
                  <a:moveTo>
                    <a:pt x="0" y="199"/>
                  </a:moveTo>
                  <a:cubicBezTo>
                    <a:pt x="129" y="283"/>
                    <a:pt x="234" y="402"/>
                    <a:pt x="300" y="544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540" y="496"/>
                    <a:pt x="540" y="496"/>
                    <a:pt x="540" y="496"/>
                  </a:cubicBezTo>
                  <a:cubicBezTo>
                    <a:pt x="458" y="292"/>
                    <a:pt x="315" y="119"/>
                    <a:pt x="133" y="0"/>
                  </a:cubicBezTo>
                  <a:cubicBezTo>
                    <a:pt x="170" y="170"/>
                    <a:pt x="170" y="170"/>
                    <a:pt x="170" y="170"/>
                  </a:cubicBezTo>
                  <a:lnTo>
                    <a:pt x="0" y="199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0" rIns="0" bIns="0" anchor="ctr" anchorCtr="1"/>
            <a:lstStyle/>
            <a:p>
              <a:pPr>
                <a:defRPr/>
              </a:pPr>
              <a:endParaRPr lang="en-US" sz="1200" b="1" dirty="0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5" name="Freeform 23"/>
            <p:cNvSpPr>
              <a:spLocks noChangeAspect="1"/>
            </p:cNvSpPr>
            <p:nvPr/>
          </p:nvSpPr>
          <p:spPr bwMode="auto">
            <a:xfrm>
              <a:off x="2026215" y="2868207"/>
              <a:ext cx="245497" cy="607633"/>
            </a:xfrm>
            <a:custGeom>
              <a:avLst/>
              <a:gdLst>
                <a:gd name="T0" fmla="*/ 507 w 278"/>
                <a:gd name="T1" fmla="*/ 6745 h 687"/>
                <a:gd name="T2" fmla="*/ 4295 w 278"/>
                <a:gd name="T3" fmla="*/ 32960 h 687"/>
                <a:gd name="T4" fmla="*/ 0 w 278"/>
                <a:gd name="T5" fmla="*/ 61210 h 687"/>
                <a:gd name="T6" fmla="*/ 8837 w 278"/>
                <a:gd name="T7" fmla="*/ 76992 h 687"/>
                <a:gd name="T8" fmla="*/ 25794 w 278"/>
                <a:gd name="T9" fmla="*/ 66032 h 687"/>
                <a:gd name="T10" fmla="*/ 30336 w 278"/>
                <a:gd name="T11" fmla="*/ 32960 h 687"/>
                <a:gd name="T12" fmla="*/ 25794 w 278"/>
                <a:gd name="T13" fmla="*/ 0 h 687"/>
                <a:gd name="T14" fmla="*/ 17553 w 278"/>
                <a:gd name="T15" fmla="*/ 16701 h 687"/>
                <a:gd name="T16" fmla="*/ 507 w 278"/>
                <a:gd name="T17" fmla="*/ 6745 h 68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8"/>
                <a:gd name="T28" fmla="*/ 0 h 687"/>
                <a:gd name="T29" fmla="*/ 278 w 278"/>
                <a:gd name="T30" fmla="*/ 687 h 68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8" h="687">
                  <a:moveTo>
                    <a:pt x="5" y="60"/>
                  </a:moveTo>
                  <a:cubicBezTo>
                    <a:pt x="27" y="134"/>
                    <a:pt x="39" y="213"/>
                    <a:pt x="39" y="294"/>
                  </a:cubicBezTo>
                  <a:cubicBezTo>
                    <a:pt x="39" y="382"/>
                    <a:pt x="25" y="467"/>
                    <a:pt x="0" y="546"/>
                  </a:cubicBezTo>
                  <a:cubicBezTo>
                    <a:pt x="81" y="687"/>
                    <a:pt x="81" y="687"/>
                    <a:pt x="81" y="687"/>
                  </a:cubicBezTo>
                  <a:cubicBezTo>
                    <a:pt x="237" y="589"/>
                    <a:pt x="237" y="589"/>
                    <a:pt x="237" y="589"/>
                  </a:cubicBezTo>
                  <a:cubicBezTo>
                    <a:pt x="264" y="495"/>
                    <a:pt x="278" y="397"/>
                    <a:pt x="278" y="294"/>
                  </a:cubicBezTo>
                  <a:cubicBezTo>
                    <a:pt x="278" y="192"/>
                    <a:pt x="264" y="94"/>
                    <a:pt x="237" y="0"/>
                  </a:cubicBezTo>
                  <a:cubicBezTo>
                    <a:pt x="161" y="149"/>
                    <a:pt x="161" y="149"/>
                    <a:pt x="161" y="149"/>
                  </a:cubicBezTo>
                  <a:lnTo>
                    <a:pt x="5" y="6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1"/>
            <a:lstStyle/>
            <a:p>
              <a:pPr>
                <a:defRPr/>
              </a:pPr>
              <a:endParaRPr lang="en-US" sz="1200" b="1" dirty="0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6" name="Freeform 24"/>
            <p:cNvSpPr>
              <a:spLocks noChangeAspect="1"/>
            </p:cNvSpPr>
            <p:nvPr/>
          </p:nvSpPr>
          <p:spPr bwMode="auto">
            <a:xfrm>
              <a:off x="1701274" y="3435847"/>
              <a:ext cx="496370" cy="472140"/>
            </a:xfrm>
            <a:custGeom>
              <a:avLst/>
              <a:gdLst>
                <a:gd name="T0" fmla="*/ 36805 w 561"/>
                <a:gd name="T1" fmla="*/ 0 h 534"/>
                <a:gd name="T2" fmla="*/ 3573 w 561"/>
                <a:gd name="T3" fmla="*/ 38661 h 534"/>
                <a:gd name="T4" fmla="*/ 0 w 561"/>
                <a:gd name="T5" fmla="*/ 56349 h 534"/>
                <a:gd name="T6" fmla="*/ 20193 w 561"/>
                <a:gd name="T7" fmla="*/ 59592 h 534"/>
                <a:gd name="T8" fmla="*/ 62581 w 561"/>
                <a:gd name="T9" fmla="*/ 7704 h 534"/>
                <a:gd name="T10" fmla="*/ 46820 w 561"/>
                <a:gd name="T11" fmla="*/ 17544 h 534"/>
                <a:gd name="T12" fmla="*/ 36805 w 561"/>
                <a:gd name="T13" fmla="*/ 0 h 5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1"/>
                <a:gd name="T22" fmla="*/ 0 h 534"/>
                <a:gd name="T23" fmla="*/ 561 w 561"/>
                <a:gd name="T24" fmla="*/ 534 h 53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1" h="534">
                  <a:moveTo>
                    <a:pt x="330" y="0"/>
                  </a:moveTo>
                  <a:cubicBezTo>
                    <a:pt x="264" y="141"/>
                    <a:pt x="161" y="261"/>
                    <a:pt x="32" y="346"/>
                  </a:cubicBezTo>
                  <a:cubicBezTo>
                    <a:pt x="0" y="505"/>
                    <a:pt x="0" y="505"/>
                    <a:pt x="0" y="505"/>
                  </a:cubicBezTo>
                  <a:cubicBezTo>
                    <a:pt x="181" y="534"/>
                    <a:pt x="181" y="534"/>
                    <a:pt x="181" y="534"/>
                  </a:cubicBezTo>
                  <a:cubicBezTo>
                    <a:pt x="348" y="419"/>
                    <a:pt x="481" y="257"/>
                    <a:pt x="561" y="69"/>
                  </a:cubicBezTo>
                  <a:cubicBezTo>
                    <a:pt x="420" y="157"/>
                    <a:pt x="420" y="157"/>
                    <a:pt x="420" y="157"/>
                  </a:cubicBezTo>
                  <a:lnTo>
                    <a:pt x="330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1"/>
            <a:lstStyle/>
            <a:p>
              <a:pPr>
                <a:defRPr/>
              </a:pPr>
              <a:endParaRPr lang="en-US" sz="1200" b="1" dirty="0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7" name="Freeform 25"/>
            <p:cNvSpPr>
              <a:spLocks noChangeAspect="1"/>
            </p:cNvSpPr>
            <p:nvPr/>
          </p:nvSpPr>
          <p:spPr bwMode="auto">
            <a:xfrm>
              <a:off x="1046616" y="3787415"/>
              <a:ext cx="720962" cy="287103"/>
            </a:xfrm>
            <a:custGeom>
              <a:avLst/>
              <a:gdLst>
                <a:gd name="T0" fmla="*/ 75674 w 815"/>
                <a:gd name="T1" fmla="*/ 0 h 324"/>
                <a:gd name="T2" fmla="*/ 35159 w 815"/>
                <a:gd name="T3" fmla="*/ 9675 h 324"/>
                <a:gd name="T4" fmla="*/ 18801 w 815"/>
                <a:gd name="T5" fmla="*/ 8263 h 324"/>
                <a:gd name="T6" fmla="*/ 0 w 815"/>
                <a:gd name="T7" fmla="*/ 16851 h 324"/>
                <a:gd name="T8" fmla="*/ 8322 w 815"/>
                <a:gd name="T9" fmla="*/ 33903 h 324"/>
                <a:gd name="T10" fmla="*/ 35159 w 815"/>
                <a:gd name="T11" fmla="*/ 37138 h 324"/>
                <a:gd name="T12" fmla="*/ 90758 w 815"/>
                <a:gd name="T13" fmla="*/ 22932 h 324"/>
                <a:gd name="T14" fmla="*/ 71770 w 815"/>
                <a:gd name="T15" fmla="*/ 19866 h 324"/>
                <a:gd name="T16" fmla="*/ 75674 w 815"/>
                <a:gd name="T17" fmla="*/ 0 h 3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15"/>
                <a:gd name="T28" fmla="*/ 0 h 324"/>
                <a:gd name="T29" fmla="*/ 815 w 815"/>
                <a:gd name="T30" fmla="*/ 324 h 3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15" h="324">
                  <a:moveTo>
                    <a:pt x="680" y="0"/>
                  </a:moveTo>
                  <a:cubicBezTo>
                    <a:pt x="570" y="54"/>
                    <a:pt x="446" y="84"/>
                    <a:pt x="316" y="84"/>
                  </a:cubicBezTo>
                  <a:cubicBezTo>
                    <a:pt x="266" y="84"/>
                    <a:pt x="217" y="80"/>
                    <a:pt x="169" y="72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75" y="296"/>
                    <a:pt x="75" y="296"/>
                    <a:pt x="75" y="296"/>
                  </a:cubicBezTo>
                  <a:cubicBezTo>
                    <a:pt x="152" y="314"/>
                    <a:pt x="233" y="324"/>
                    <a:pt x="316" y="324"/>
                  </a:cubicBezTo>
                  <a:cubicBezTo>
                    <a:pt x="496" y="324"/>
                    <a:pt x="666" y="279"/>
                    <a:pt x="815" y="200"/>
                  </a:cubicBezTo>
                  <a:cubicBezTo>
                    <a:pt x="645" y="173"/>
                    <a:pt x="645" y="173"/>
                    <a:pt x="645" y="173"/>
                  </a:cubicBezTo>
                  <a:lnTo>
                    <a:pt x="680" y="0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1"/>
            <a:lstStyle/>
            <a:p>
              <a:pPr>
                <a:defRPr/>
              </a:pPr>
              <a:endParaRPr lang="en-US" sz="1200" b="1" dirty="0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9" name="Freeform 26"/>
            <p:cNvSpPr>
              <a:spLocks noChangeAspect="1"/>
            </p:cNvSpPr>
            <p:nvPr/>
          </p:nvSpPr>
          <p:spPr bwMode="auto">
            <a:xfrm>
              <a:off x="581903" y="3571338"/>
              <a:ext cx="504135" cy="452441"/>
            </a:xfrm>
            <a:custGeom>
              <a:avLst/>
              <a:gdLst>
                <a:gd name="T0" fmla="*/ 63340 w 570"/>
                <a:gd name="T1" fmla="*/ 31472 h 512"/>
                <a:gd name="T2" fmla="*/ 26549 w 570"/>
                <a:gd name="T3" fmla="*/ 7978 h 512"/>
                <a:gd name="T4" fmla="*/ 5998 w 570"/>
                <a:gd name="T5" fmla="*/ 0 h 512"/>
                <a:gd name="T6" fmla="*/ 0 w 570"/>
                <a:gd name="T7" fmla="*/ 17776 h 512"/>
                <a:gd name="T8" fmla="*/ 55092 w 570"/>
                <a:gd name="T9" fmla="*/ 56739 h 512"/>
                <a:gd name="T10" fmla="*/ 46195 w 570"/>
                <a:gd name="T11" fmla="*/ 38988 h 512"/>
                <a:gd name="T12" fmla="*/ 63340 w 570"/>
                <a:gd name="T13" fmla="*/ 31472 h 5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70"/>
                <a:gd name="T22" fmla="*/ 0 h 512"/>
                <a:gd name="T23" fmla="*/ 570 w 570"/>
                <a:gd name="T24" fmla="*/ 512 h 51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70" h="512">
                  <a:moveTo>
                    <a:pt x="570" y="284"/>
                  </a:moveTo>
                  <a:cubicBezTo>
                    <a:pt x="443" y="240"/>
                    <a:pt x="330" y="167"/>
                    <a:pt x="239" y="7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126" y="321"/>
                    <a:pt x="298" y="444"/>
                    <a:pt x="496" y="512"/>
                  </a:cubicBezTo>
                  <a:cubicBezTo>
                    <a:pt x="416" y="352"/>
                    <a:pt x="416" y="352"/>
                    <a:pt x="416" y="352"/>
                  </a:cubicBezTo>
                  <a:lnTo>
                    <a:pt x="570" y="284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1"/>
            <a:lstStyle/>
            <a:p>
              <a:pPr>
                <a:defRPr/>
              </a:pPr>
              <a:endParaRPr lang="en-US" sz="1200" b="1" dirty="0">
                <a:solidFill>
                  <a:srgbClr val="FFFFFF"/>
                </a:solidFill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622" y="169338"/>
            <a:ext cx="8229586" cy="768803"/>
          </a:xfrm>
        </p:spPr>
        <p:txBody>
          <a:bodyPr/>
          <a:lstStyle/>
          <a:p>
            <a:r>
              <a:rPr lang="en-US" dirty="0" smtClean="0"/>
              <a:t>Deliver </a:t>
            </a:r>
            <a:r>
              <a:rPr lang="en-US" dirty="0" err="1" smtClean="0"/>
              <a:t>DBaaS</a:t>
            </a:r>
            <a:r>
              <a:rPr lang="en-US" dirty="0" smtClean="0"/>
              <a:t> via a Lifecycle Approach</a:t>
            </a:r>
            <a:endParaRPr lang="en-US" dirty="0"/>
          </a:p>
        </p:txBody>
      </p:sp>
      <p:sp>
        <p:nvSpPr>
          <p:cNvPr id="10" name="Freeform 18"/>
          <p:cNvSpPr>
            <a:spLocks noChangeAspect="1"/>
          </p:cNvSpPr>
          <p:nvPr/>
        </p:nvSpPr>
        <p:spPr bwMode="auto">
          <a:xfrm>
            <a:off x="2587729" y="1602450"/>
            <a:ext cx="659625" cy="923985"/>
          </a:xfrm>
          <a:custGeom>
            <a:avLst/>
            <a:gdLst>
              <a:gd name="T0" fmla="*/ 26538 w 411"/>
              <a:gd name="T1" fmla="*/ 69116 h 622"/>
              <a:gd name="T2" fmla="*/ 45548 w 411"/>
              <a:gd name="T3" fmla="*/ 23759 h 622"/>
              <a:gd name="T4" fmla="*/ 46028 w 411"/>
              <a:gd name="T5" fmla="*/ 0 h 622"/>
              <a:gd name="T6" fmla="*/ 30471 w 411"/>
              <a:gd name="T7" fmla="*/ 432 h 622"/>
              <a:gd name="T8" fmla="*/ 0 w 411"/>
              <a:gd name="T9" fmla="*/ 65122 h 622"/>
              <a:gd name="T10" fmla="*/ 14429 w 411"/>
              <a:gd name="T11" fmla="*/ 53212 h 622"/>
              <a:gd name="T12" fmla="*/ 26538 w 411"/>
              <a:gd name="T13" fmla="*/ 69116 h 62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11"/>
              <a:gd name="T22" fmla="*/ 0 h 622"/>
              <a:gd name="T23" fmla="*/ 411 w 411"/>
              <a:gd name="T24" fmla="*/ 622 h 62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11" h="622">
                <a:moveTo>
                  <a:pt x="237" y="622"/>
                </a:moveTo>
                <a:cubicBezTo>
                  <a:pt x="256" y="469"/>
                  <a:pt x="317" y="329"/>
                  <a:pt x="407" y="214"/>
                </a:cubicBezTo>
                <a:cubicBezTo>
                  <a:pt x="411" y="0"/>
                  <a:pt x="411" y="0"/>
                  <a:pt x="411" y="0"/>
                </a:cubicBezTo>
                <a:cubicBezTo>
                  <a:pt x="272" y="4"/>
                  <a:pt x="272" y="4"/>
                  <a:pt x="272" y="4"/>
                </a:cubicBezTo>
                <a:cubicBezTo>
                  <a:pt x="127" y="162"/>
                  <a:pt x="30" y="363"/>
                  <a:pt x="0" y="586"/>
                </a:cubicBezTo>
                <a:cubicBezTo>
                  <a:pt x="129" y="479"/>
                  <a:pt x="129" y="479"/>
                  <a:pt x="129" y="479"/>
                </a:cubicBezTo>
                <a:lnTo>
                  <a:pt x="237" y="622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  <a:extLst/>
        </p:spPr>
        <p:txBody>
          <a:bodyPr wrap="square" lIns="0" tIns="0" rIns="0" bIns="0" anchor="ctr" anchorCtr="1"/>
          <a:lstStyle/>
          <a:p>
            <a:pPr>
              <a:defRPr/>
            </a:pPr>
            <a:r>
              <a:rPr lang="en-US" sz="1200" b="1" dirty="0" smtClean="0">
                <a:solidFill>
                  <a:srgbClr val="FFFFFF"/>
                </a:solidFill>
                <a:cs typeface="+mn-cs"/>
              </a:rPr>
              <a:t>      </a:t>
            </a:r>
            <a:endParaRPr lang="en-US" sz="1200" b="1" dirty="0">
              <a:solidFill>
                <a:srgbClr val="FFFFFF"/>
              </a:solidFill>
              <a:cs typeface="+mn-cs"/>
            </a:endParaRPr>
          </a:p>
        </p:txBody>
      </p:sp>
      <p:sp>
        <p:nvSpPr>
          <p:cNvPr id="11" name="Freeform 19"/>
          <p:cNvSpPr>
            <a:spLocks noChangeAspect="1"/>
          </p:cNvSpPr>
          <p:nvPr/>
        </p:nvSpPr>
        <p:spPr bwMode="auto">
          <a:xfrm>
            <a:off x="3158538" y="1118888"/>
            <a:ext cx="1036553" cy="667156"/>
          </a:xfrm>
          <a:custGeom>
            <a:avLst/>
            <a:gdLst>
              <a:gd name="T0" fmla="*/ 14869 w 646"/>
              <a:gd name="T1" fmla="*/ 50042 h 449"/>
              <a:gd name="T2" fmla="*/ 59657 w 646"/>
              <a:gd name="T3" fmla="*/ 26607 h 449"/>
              <a:gd name="T4" fmla="*/ 72190 w 646"/>
              <a:gd name="T5" fmla="*/ 11601 h 449"/>
              <a:gd name="T6" fmla="*/ 56882 w 646"/>
              <a:gd name="T7" fmla="*/ 0 h 449"/>
              <a:gd name="T8" fmla="*/ 0 w 646"/>
              <a:gd name="T9" fmla="*/ 27527 h 449"/>
              <a:gd name="T10" fmla="*/ 15325 w 646"/>
              <a:gd name="T11" fmla="*/ 27062 h 449"/>
              <a:gd name="T12" fmla="*/ 14869 w 646"/>
              <a:gd name="T13" fmla="*/ 50042 h 4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46"/>
              <a:gd name="T22" fmla="*/ 0 h 449"/>
              <a:gd name="T23" fmla="*/ 646 w 646"/>
              <a:gd name="T24" fmla="*/ 449 h 4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46" h="449">
                <a:moveTo>
                  <a:pt x="133" y="449"/>
                </a:moveTo>
                <a:cubicBezTo>
                  <a:pt x="243" y="345"/>
                  <a:pt x="381" y="271"/>
                  <a:pt x="534" y="239"/>
                </a:cubicBezTo>
                <a:cubicBezTo>
                  <a:pt x="646" y="104"/>
                  <a:pt x="646" y="104"/>
                  <a:pt x="646" y="104"/>
                </a:cubicBezTo>
                <a:cubicBezTo>
                  <a:pt x="509" y="0"/>
                  <a:pt x="509" y="0"/>
                  <a:pt x="509" y="0"/>
                </a:cubicBezTo>
                <a:cubicBezTo>
                  <a:pt x="316" y="35"/>
                  <a:pt x="142" y="123"/>
                  <a:pt x="0" y="247"/>
                </a:cubicBezTo>
                <a:cubicBezTo>
                  <a:pt x="137" y="243"/>
                  <a:pt x="137" y="243"/>
                  <a:pt x="137" y="243"/>
                </a:cubicBezTo>
                <a:lnTo>
                  <a:pt x="133" y="44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  <a:extLst/>
        </p:spPr>
        <p:txBody>
          <a:bodyPr wrap="square" lIns="91440" tIns="0" rIns="0" bIns="182880" anchor="ctr" anchorCtr="1"/>
          <a:lstStyle/>
          <a:p>
            <a:pPr>
              <a:defRPr/>
            </a:pPr>
            <a:endParaRPr lang="en-US" sz="1200" b="1" dirty="0">
              <a:solidFill>
                <a:srgbClr val="FFFFFF"/>
              </a:solidFill>
              <a:cs typeface="+mn-cs"/>
            </a:endParaRPr>
          </a:p>
        </p:txBody>
      </p:sp>
      <p:sp>
        <p:nvSpPr>
          <p:cNvPr id="12" name="Freeform 20"/>
          <p:cNvSpPr>
            <a:spLocks noChangeAspect="1"/>
          </p:cNvSpPr>
          <p:nvPr/>
        </p:nvSpPr>
        <p:spPr bwMode="auto">
          <a:xfrm>
            <a:off x="2573649" y="2485303"/>
            <a:ext cx="594638" cy="1059423"/>
          </a:xfrm>
          <a:custGeom>
            <a:avLst/>
            <a:gdLst>
              <a:gd name="T0" fmla="*/ 40907 w 371"/>
              <a:gd name="T1" fmla="*/ 64723 h 713"/>
              <a:gd name="T2" fmla="*/ 26454 w 371"/>
              <a:gd name="T3" fmla="*/ 16902 h 713"/>
              <a:gd name="T4" fmla="*/ 13765 w 371"/>
              <a:gd name="T5" fmla="*/ 0 h 713"/>
              <a:gd name="T6" fmla="*/ 1 w 371"/>
              <a:gd name="T7" fmla="*/ 11404 h 713"/>
              <a:gd name="T8" fmla="*/ 0 w 371"/>
              <a:gd name="T9" fmla="*/ 14743 h 713"/>
              <a:gd name="T10" fmla="*/ 18978 w 371"/>
              <a:gd name="T11" fmla="*/ 79418 h 713"/>
              <a:gd name="T12" fmla="*/ 25787 w 371"/>
              <a:gd name="T13" fmla="*/ 58809 h 713"/>
              <a:gd name="T14" fmla="*/ 40907 w 371"/>
              <a:gd name="T15" fmla="*/ 64723 h 71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71"/>
              <a:gd name="T25" fmla="*/ 0 h 713"/>
              <a:gd name="T26" fmla="*/ 371 w 371"/>
              <a:gd name="T27" fmla="*/ 713 h 71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71" h="713">
                <a:moveTo>
                  <a:pt x="371" y="581"/>
                </a:moveTo>
                <a:cubicBezTo>
                  <a:pt x="291" y="457"/>
                  <a:pt x="243" y="310"/>
                  <a:pt x="240" y="152"/>
                </a:cubicBezTo>
                <a:cubicBezTo>
                  <a:pt x="125" y="0"/>
                  <a:pt x="125" y="0"/>
                  <a:pt x="125" y="0"/>
                </a:cubicBezTo>
                <a:cubicBezTo>
                  <a:pt x="1" y="102"/>
                  <a:pt x="1" y="102"/>
                  <a:pt x="1" y="102"/>
                </a:cubicBezTo>
                <a:cubicBezTo>
                  <a:pt x="0" y="112"/>
                  <a:pt x="0" y="122"/>
                  <a:pt x="0" y="132"/>
                </a:cubicBezTo>
                <a:cubicBezTo>
                  <a:pt x="0" y="346"/>
                  <a:pt x="63" y="546"/>
                  <a:pt x="172" y="713"/>
                </a:cubicBezTo>
                <a:cubicBezTo>
                  <a:pt x="234" y="528"/>
                  <a:pt x="234" y="528"/>
                  <a:pt x="234" y="528"/>
                </a:cubicBezTo>
                <a:lnTo>
                  <a:pt x="371" y="58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37160" bIns="0" anchor="ctr" anchorCtr="1"/>
          <a:lstStyle/>
          <a:p>
            <a:pPr>
              <a:defRPr/>
            </a:pPr>
            <a:r>
              <a:rPr lang="en-US" sz="1200" b="1" dirty="0" smtClean="0">
                <a:solidFill>
                  <a:srgbClr val="FFFFFF"/>
                </a:solidFill>
                <a:cs typeface="+mn-cs"/>
              </a:rPr>
              <a:t> </a:t>
            </a:r>
          </a:p>
        </p:txBody>
      </p:sp>
      <p:sp>
        <p:nvSpPr>
          <p:cNvPr id="13" name="Freeform 21"/>
          <p:cNvSpPr>
            <a:spLocks noChangeAspect="1"/>
          </p:cNvSpPr>
          <p:nvPr/>
        </p:nvSpPr>
        <p:spPr bwMode="auto">
          <a:xfrm>
            <a:off x="4157182" y="1091800"/>
            <a:ext cx="976982" cy="462495"/>
          </a:xfrm>
          <a:custGeom>
            <a:avLst/>
            <a:gdLst>
              <a:gd name="T0" fmla="*/ 3270 w 609"/>
              <a:gd name="T1" fmla="*/ 27079 h 311"/>
              <a:gd name="T2" fmla="*/ 9260 w 609"/>
              <a:gd name="T3" fmla="*/ 26874 h 311"/>
              <a:gd name="T4" fmla="*/ 46963 w 609"/>
              <a:gd name="T5" fmla="*/ 34954 h 311"/>
              <a:gd name="T6" fmla="*/ 67884 w 609"/>
              <a:gd name="T7" fmla="*/ 31453 h 311"/>
              <a:gd name="T8" fmla="*/ 63966 w 609"/>
              <a:gd name="T9" fmla="*/ 13372 h 311"/>
              <a:gd name="T10" fmla="*/ 9260 w 609"/>
              <a:gd name="T11" fmla="*/ 0 h 311"/>
              <a:gd name="T12" fmla="*/ 0 w 609"/>
              <a:gd name="T13" fmla="*/ 299 h 311"/>
              <a:gd name="T14" fmla="*/ 15494 w 609"/>
              <a:gd name="T15" fmla="*/ 12122 h 311"/>
              <a:gd name="T16" fmla="*/ 3270 w 609"/>
              <a:gd name="T17" fmla="*/ 27079 h 31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609"/>
              <a:gd name="T28" fmla="*/ 0 h 311"/>
              <a:gd name="T29" fmla="*/ 609 w 609"/>
              <a:gd name="T30" fmla="*/ 311 h 31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609" h="311">
                <a:moveTo>
                  <a:pt x="29" y="241"/>
                </a:moveTo>
                <a:cubicBezTo>
                  <a:pt x="47" y="240"/>
                  <a:pt x="65" y="239"/>
                  <a:pt x="83" y="239"/>
                </a:cubicBezTo>
                <a:cubicBezTo>
                  <a:pt x="203" y="239"/>
                  <a:pt x="318" y="265"/>
                  <a:pt x="421" y="311"/>
                </a:cubicBezTo>
                <a:cubicBezTo>
                  <a:pt x="609" y="279"/>
                  <a:pt x="609" y="279"/>
                  <a:pt x="609" y="279"/>
                </a:cubicBezTo>
                <a:cubicBezTo>
                  <a:pt x="574" y="119"/>
                  <a:pt x="574" y="119"/>
                  <a:pt x="574" y="119"/>
                </a:cubicBezTo>
                <a:cubicBezTo>
                  <a:pt x="427" y="43"/>
                  <a:pt x="260" y="0"/>
                  <a:pt x="83" y="0"/>
                </a:cubicBezTo>
                <a:cubicBezTo>
                  <a:pt x="55" y="0"/>
                  <a:pt x="27" y="1"/>
                  <a:pt x="0" y="3"/>
                </a:cubicBezTo>
                <a:cubicBezTo>
                  <a:pt x="139" y="108"/>
                  <a:pt x="139" y="108"/>
                  <a:pt x="139" y="108"/>
                </a:cubicBezTo>
                <a:lnTo>
                  <a:pt x="29" y="24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  <a:extLst/>
        </p:spPr>
        <p:txBody>
          <a:bodyPr wrap="square" lIns="0" tIns="0" rIns="0" bIns="0" anchor="ctr" anchorCtr="1"/>
          <a:lstStyle/>
          <a:p>
            <a:pPr>
              <a:defRPr/>
            </a:pPr>
            <a:endParaRPr lang="en-US" sz="1200" b="1" dirty="0">
              <a:solidFill>
                <a:srgbClr val="FFFFFF"/>
              </a:solidFill>
              <a:cs typeface="+mn-cs"/>
            </a:endParaRPr>
          </a:p>
        </p:txBody>
      </p:sp>
      <p:sp>
        <p:nvSpPr>
          <p:cNvPr id="14" name="Freeform 22"/>
          <p:cNvSpPr>
            <a:spLocks noChangeAspect="1"/>
          </p:cNvSpPr>
          <p:nvPr/>
        </p:nvSpPr>
        <p:spPr bwMode="auto">
          <a:xfrm>
            <a:off x="5015020" y="1350636"/>
            <a:ext cx="866504" cy="950069"/>
          </a:xfrm>
          <a:custGeom>
            <a:avLst/>
            <a:gdLst>
              <a:gd name="T0" fmla="*/ 0 w 540"/>
              <a:gd name="T1" fmla="*/ 22347 h 639"/>
              <a:gd name="T2" fmla="*/ 33508 w 540"/>
              <a:gd name="T3" fmla="*/ 61038 h 639"/>
              <a:gd name="T4" fmla="*/ 52213 w 540"/>
              <a:gd name="T5" fmla="*/ 71698 h 639"/>
              <a:gd name="T6" fmla="*/ 60345 w 540"/>
              <a:gd name="T7" fmla="*/ 55664 h 639"/>
              <a:gd name="T8" fmla="*/ 14870 w 540"/>
              <a:gd name="T9" fmla="*/ 0 h 639"/>
              <a:gd name="T10" fmla="*/ 18999 w 540"/>
              <a:gd name="T11" fmla="*/ 19078 h 639"/>
              <a:gd name="T12" fmla="*/ 0 w 540"/>
              <a:gd name="T13" fmla="*/ 22347 h 6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0"/>
              <a:gd name="T22" fmla="*/ 0 h 639"/>
              <a:gd name="T23" fmla="*/ 540 w 540"/>
              <a:gd name="T24" fmla="*/ 639 h 63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0" h="639">
                <a:moveTo>
                  <a:pt x="0" y="199"/>
                </a:moveTo>
                <a:cubicBezTo>
                  <a:pt x="129" y="283"/>
                  <a:pt x="234" y="402"/>
                  <a:pt x="300" y="544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540" y="496"/>
                  <a:pt x="540" y="496"/>
                  <a:pt x="540" y="496"/>
                </a:cubicBezTo>
                <a:cubicBezTo>
                  <a:pt x="458" y="292"/>
                  <a:pt x="315" y="119"/>
                  <a:pt x="133" y="0"/>
                </a:cubicBezTo>
                <a:cubicBezTo>
                  <a:pt x="170" y="170"/>
                  <a:pt x="170" y="170"/>
                  <a:pt x="170" y="170"/>
                </a:cubicBezTo>
                <a:lnTo>
                  <a:pt x="0" y="19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  <a:extLst/>
        </p:spPr>
        <p:txBody>
          <a:bodyPr wrap="square" lIns="91440" tIns="0" rIns="0" bIns="0" anchor="ctr" anchorCtr="1"/>
          <a:lstStyle/>
          <a:p>
            <a:pPr>
              <a:defRPr/>
            </a:pPr>
            <a:endParaRPr lang="en-US" sz="1200" b="1" dirty="0">
              <a:solidFill>
                <a:srgbClr val="FFFFFF"/>
              </a:solidFill>
              <a:cs typeface="+mn-cs"/>
            </a:endParaRPr>
          </a:p>
        </p:txBody>
      </p:sp>
      <p:sp>
        <p:nvSpPr>
          <p:cNvPr id="15" name="Freeform 23"/>
          <p:cNvSpPr>
            <a:spLocks noChangeAspect="1"/>
          </p:cNvSpPr>
          <p:nvPr/>
        </p:nvSpPr>
        <p:spPr bwMode="auto">
          <a:xfrm>
            <a:off x="5559835" y="2244525"/>
            <a:ext cx="445165" cy="1021299"/>
          </a:xfrm>
          <a:custGeom>
            <a:avLst/>
            <a:gdLst>
              <a:gd name="T0" fmla="*/ 507 w 278"/>
              <a:gd name="T1" fmla="*/ 6745 h 687"/>
              <a:gd name="T2" fmla="*/ 4295 w 278"/>
              <a:gd name="T3" fmla="*/ 32960 h 687"/>
              <a:gd name="T4" fmla="*/ 0 w 278"/>
              <a:gd name="T5" fmla="*/ 61210 h 687"/>
              <a:gd name="T6" fmla="*/ 8837 w 278"/>
              <a:gd name="T7" fmla="*/ 76992 h 687"/>
              <a:gd name="T8" fmla="*/ 25794 w 278"/>
              <a:gd name="T9" fmla="*/ 66032 h 687"/>
              <a:gd name="T10" fmla="*/ 30336 w 278"/>
              <a:gd name="T11" fmla="*/ 32960 h 687"/>
              <a:gd name="T12" fmla="*/ 25794 w 278"/>
              <a:gd name="T13" fmla="*/ 0 h 687"/>
              <a:gd name="T14" fmla="*/ 17553 w 278"/>
              <a:gd name="T15" fmla="*/ 16701 h 687"/>
              <a:gd name="T16" fmla="*/ 507 w 278"/>
              <a:gd name="T17" fmla="*/ 6745 h 6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78"/>
              <a:gd name="T28" fmla="*/ 0 h 687"/>
              <a:gd name="T29" fmla="*/ 278 w 278"/>
              <a:gd name="T30" fmla="*/ 687 h 6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78" h="687">
                <a:moveTo>
                  <a:pt x="5" y="60"/>
                </a:moveTo>
                <a:cubicBezTo>
                  <a:pt x="27" y="134"/>
                  <a:pt x="39" y="213"/>
                  <a:pt x="39" y="294"/>
                </a:cubicBezTo>
                <a:cubicBezTo>
                  <a:pt x="39" y="382"/>
                  <a:pt x="25" y="467"/>
                  <a:pt x="0" y="546"/>
                </a:cubicBezTo>
                <a:cubicBezTo>
                  <a:pt x="81" y="687"/>
                  <a:pt x="81" y="687"/>
                  <a:pt x="81" y="687"/>
                </a:cubicBezTo>
                <a:cubicBezTo>
                  <a:pt x="237" y="589"/>
                  <a:pt x="237" y="589"/>
                  <a:pt x="237" y="589"/>
                </a:cubicBezTo>
                <a:cubicBezTo>
                  <a:pt x="264" y="495"/>
                  <a:pt x="278" y="397"/>
                  <a:pt x="278" y="294"/>
                </a:cubicBezTo>
                <a:cubicBezTo>
                  <a:pt x="278" y="192"/>
                  <a:pt x="264" y="94"/>
                  <a:pt x="237" y="0"/>
                </a:cubicBezTo>
                <a:cubicBezTo>
                  <a:pt x="161" y="149"/>
                  <a:pt x="161" y="149"/>
                  <a:pt x="161" y="149"/>
                </a:cubicBezTo>
                <a:lnTo>
                  <a:pt x="5" y="60"/>
                </a:lnTo>
                <a:close/>
              </a:path>
            </a:pathLst>
          </a:custGeom>
          <a:solidFill>
            <a:srgbClr val="90B08A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  <a:extLst/>
        </p:spPr>
        <p:txBody>
          <a:bodyPr wrap="square" lIns="0" tIns="0" rIns="0" bIns="0" anchor="ctr" anchorCtr="1"/>
          <a:lstStyle/>
          <a:p>
            <a:pPr>
              <a:defRPr/>
            </a:pPr>
            <a:endParaRPr lang="en-US" sz="1200" b="1" dirty="0">
              <a:solidFill>
                <a:srgbClr val="FFFFFF"/>
              </a:solidFill>
              <a:cs typeface="+mn-cs"/>
            </a:endParaRPr>
          </a:p>
        </p:txBody>
      </p:sp>
      <p:sp>
        <p:nvSpPr>
          <p:cNvPr id="16" name="Freeform 24"/>
          <p:cNvSpPr>
            <a:spLocks noChangeAspect="1"/>
          </p:cNvSpPr>
          <p:nvPr/>
        </p:nvSpPr>
        <p:spPr bwMode="auto">
          <a:xfrm>
            <a:off x="4970612" y="3198606"/>
            <a:ext cx="900079" cy="793565"/>
          </a:xfrm>
          <a:custGeom>
            <a:avLst/>
            <a:gdLst>
              <a:gd name="T0" fmla="*/ 36805 w 561"/>
              <a:gd name="T1" fmla="*/ 0 h 534"/>
              <a:gd name="T2" fmla="*/ 3573 w 561"/>
              <a:gd name="T3" fmla="*/ 38661 h 534"/>
              <a:gd name="T4" fmla="*/ 0 w 561"/>
              <a:gd name="T5" fmla="*/ 56349 h 534"/>
              <a:gd name="T6" fmla="*/ 20193 w 561"/>
              <a:gd name="T7" fmla="*/ 59592 h 534"/>
              <a:gd name="T8" fmla="*/ 62581 w 561"/>
              <a:gd name="T9" fmla="*/ 7704 h 534"/>
              <a:gd name="T10" fmla="*/ 46820 w 561"/>
              <a:gd name="T11" fmla="*/ 17544 h 534"/>
              <a:gd name="T12" fmla="*/ 36805 w 561"/>
              <a:gd name="T13" fmla="*/ 0 h 53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1"/>
              <a:gd name="T22" fmla="*/ 0 h 534"/>
              <a:gd name="T23" fmla="*/ 561 w 561"/>
              <a:gd name="T24" fmla="*/ 534 h 53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1" h="534">
                <a:moveTo>
                  <a:pt x="330" y="0"/>
                </a:moveTo>
                <a:cubicBezTo>
                  <a:pt x="264" y="141"/>
                  <a:pt x="161" y="261"/>
                  <a:pt x="32" y="346"/>
                </a:cubicBezTo>
                <a:cubicBezTo>
                  <a:pt x="0" y="505"/>
                  <a:pt x="0" y="505"/>
                  <a:pt x="0" y="505"/>
                </a:cubicBezTo>
                <a:cubicBezTo>
                  <a:pt x="181" y="534"/>
                  <a:pt x="181" y="534"/>
                  <a:pt x="181" y="534"/>
                </a:cubicBezTo>
                <a:cubicBezTo>
                  <a:pt x="348" y="419"/>
                  <a:pt x="481" y="257"/>
                  <a:pt x="561" y="69"/>
                </a:cubicBezTo>
                <a:cubicBezTo>
                  <a:pt x="420" y="157"/>
                  <a:pt x="420" y="157"/>
                  <a:pt x="420" y="157"/>
                </a:cubicBezTo>
                <a:lnTo>
                  <a:pt x="330" y="0"/>
                </a:lnTo>
                <a:close/>
              </a:path>
            </a:pathLst>
          </a:custGeom>
          <a:solidFill>
            <a:srgbClr val="90B08A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  <a:extLst/>
        </p:spPr>
        <p:txBody>
          <a:bodyPr wrap="square" lIns="0" tIns="0" rIns="0" bIns="0" anchor="ctr" anchorCtr="1"/>
          <a:lstStyle/>
          <a:p>
            <a:pPr>
              <a:defRPr/>
            </a:pPr>
            <a:endParaRPr lang="en-US" sz="1200" b="1" dirty="0">
              <a:solidFill>
                <a:srgbClr val="FFFFFF"/>
              </a:solidFill>
              <a:cs typeface="+mn-cs"/>
            </a:endParaRPr>
          </a:p>
        </p:txBody>
      </p:sp>
      <p:sp>
        <p:nvSpPr>
          <p:cNvPr id="17" name="Freeform 25"/>
          <p:cNvSpPr>
            <a:spLocks noChangeAspect="1"/>
          </p:cNvSpPr>
          <p:nvPr/>
        </p:nvSpPr>
        <p:spPr bwMode="auto">
          <a:xfrm>
            <a:off x="3783504" y="3789518"/>
            <a:ext cx="1307337" cy="482559"/>
          </a:xfrm>
          <a:custGeom>
            <a:avLst/>
            <a:gdLst>
              <a:gd name="T0" fmla="*/ 75674 w 815"/>
              <a:gd name="T1" fmla="*/ 0 h 324"/>
              <a:gd name="T2" fmla="*/ 35159 w 815"/>
              <a:gd name="T3" fmla="*/ 9675 h 324"/>
              <a:gd name="T4" fmla="*/ 18801 w 815"/>
              <a:gd name="T5" fmla="*/ 8263 h 324"/>
              <a:gd name="T6" fmla="*/ 0 w 815"/>
              <a:gd name="T7" fmla="*/ 16851 h 324"/>
              <a:gd name="T8" fmla="*/ 8322 w 815"/>
              <a:gd name="T9" fmla="*/ 33903 h 324"/>
              <a:gd name="T10" fmla="*/ 35159 w 815"/>
              <a:gd name="T11" fmla="*/ 37138 h 324"/>
              <a:gd name="T12" fmla="*/ 90758 w 815"/>
              <a:gd name="T13" fmla="*/ 22932 h 324"/>
              <a:gd name="T14" fmla="*/ 71770 w 815"/>
              <a:gd name="T15" fmla="*/ 19866 h 324"/>
              <a:gd name="T16" fmla="*/ 75674 w 815"/>
              <a:gd name="T17" fmla="*/ 0 h 32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815"/>
              <a:gd name="T28" fmla="*/ 0 h 324"/>
              <a:gd name="T29" fmla="*/ 815 w 815"/>
              <a:gd name="T30" fmla="*/ 324 h 32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815" h="324">
                <a:moveTo>
                  <a:pt x="680" y="0"/>
                </a:moveTo>
                <a:cubicBezTo>
                  <a:pt x="570" y="54"/>
                  <a:pt x="446" y="84"/>
                  <a:pt x="316" y="84"/>
                </a:cubicBezTo>
                <a:cubicBezTo>
                  <a:pt x="266" y="84"/>
                  <a:pt x="217" y="80"/>
                  <a:pt x="169" y="72"/>
                </a:cubicBezTo>
                <a:cubicBezTo>
                  <a:pt x="0" y="147"/>
                  <a:pt x="0" y="147"/>
                  <a:pt x="0" y="147"/>
                </a:cubicBezTo>
                <a:cubicBezTo>
                  <a:pt x="75" y="296"/>
                  <a:pt x="75" y="296"/>
                  <a:pt x="75" y="296"/>
                </a:cubicBezTo>
                <a:cubicBezTo>
                  <a:pt x="152" y="314"/>
                  <a:pt x="233" y="324"/>
                  <a:pt x="316" y="324"/>
                </a:cubicBezTo>
                <a:cubicBezTo>
                  <a:pt x="496" y="324"/>
                  <a:pt x="666" y="279"/>
                  <a:pt x="815" y="200"/>
                </a:cubicBezTo>
                <a:cubicBezTo>
                  <a:pt x="645" y="173"/>
                  <a:pt x="645" y="173"/>
                  <a:pt x="645" y="173"/>
                </a:cubicBezTo>
                <a:lnTo>
                  <a:pt x="680" y="0"/>
                </a:lnTo>
                <a:close/>
              </a:path>
            </a:pathLst>
          </a:custGeom>
          <a:solidFill>
            <a:srgbClr val="90B08A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  <a:extLst/>
        </p:spPr>
        <p:txBody>
          <a:bodyPr wrap="square" lIns="0" tIns="0" rIns="0" bIns="0" anchor="ctr" anchorCtr="1"/>
          <a:lstStyle/>
          <a:p>
            <a:pPr>
              <a:defRPr/>
            </a:pPr>
            <a:endParaRPr lang="en-US" sz="1200" b="1" dirty="0">
              <a:solidFill>
                <a:srgbClr val="FFFFFF"/>
              </a:solidFill>
              <a:cs typeface="+mn-cs"/>
            </a:endParaRPr>
          </a:p>
        </p:txBody>
      </p:sp>
      <p:sp>
        <p:nvSpPr>
          <p:cNvPr id="18" name="Freeform 26"/>
          <p:cNvSpPr>
            <a:spLocks noChangeAspect="1"/>
          </p:cNvSpPr>
          <p:nvPr/>
        </p:nvSpPr>
        <p:spPr bwMode="auto">
          <a:xfrm>
            <a:off x="2940829" y="3426343"/>
            <a:ext cx="914160" cy="760456"/>
          </a:xfrm>
          <a:custGeom>
            <a:avLst/>
            <a:gdLst>
              <a:gd name="T0" fmla="*/ 63340 w 570"/>
              <a:gd name="T1" fmla="*/ 31472 h 512"/>
              <a:gd name="T2" fmla="*/ 26549 w 570"/>
              <a:gd name="T3" fmla="*/ 7978 h 512"/>
              <a:gd name="T4" fmla="*/ 5998 w 570"/>
              <a:gd name="T5" fmla="*/ 0 h 512"/>
              <a:gd name="T6" fmla="*/ 0 w 570"/>
              <a:gd name="T7" fmla="*/ 17776 h 512"/>
              <a:gd name="T8" fmla="*/ 55092 w 570"/>
              <a:gd name="T9" fmla="*/ 56739 h 512"/>
              <a:gd name="T10" fmla="*/ 46195 w 570"/>
              <a:gd name="T11" fmla="*/ 38988 h 512"/>
              <a:gd name="T12" fmla="*/ 63340 w 570"/>
              <a:gd name="T13" fmla="*/ 31472 h 51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70"/>
              <a:gd name="T22" fmla="*/ 0 h 512"/>
              <a:gd name="T23" fmla="*/ 570 w 570"/>
              <a:gd name="T24" fmla="*/ 512 h 51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70" h="512">
                <a:moveTo>
                  <a:pt x="570" y="284"/>
                </a:moveTo>
                <a:cubicBezTo>
                  <a:pt x="443" y="240"/>
                  <a:pt x="330" y="167"/>
                  <a:pt x="239" y="72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160"/>
                  <a:pt x="0" y="160"/>
                  <a:pt x="0" y="160"/>
                </a:cubicBezTo>
                <a:cubicBezTo>
                  <a:pt x="126" y="321"/>
                  <a:pt x="298" y="444"/>
                  <a:pt x="496" y="512"/>
                </a:cubicBezTo>
                <a:cubicBezTo>
                  <a:pt x="416" y="352"/>
                  <a:pt x="416" y="352"/>
                  <a:pt x="416" y="352"/>
                </a:cubicBezTo>
                <a:lnTo>
                  <a:pt x="570" y="284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/>
          <a:lstStyle/>
          <a:p>
            <a:pPr>
              <a:defRPr/>
            </a:pPr>
            <a:endParaRPr lang="en-US" sz="1200" b="1" dirty="0">
              <a:solidFill>
                <a:srgbClr val="FFFFFF"/>
              </a:solidFill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916292" y="877298"/>
            <a:ext cx="2670803" cy="104638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softEdge rad="12700"/>
          </a:effectLst>
        </p:spPr>
        <p:txBody>
          <a:bodyPr wrap="none" lIns="91380" tIns="45690" rIns="91380" bIns="4569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1. </a:t>
            </a:r>
            <a:r>
              <a:rPr lang="en-US" sz="1400" b="1" dirty="0" smtClean="0">
                <a:cs typeface="+mn-cs"/>
              </a:rPr>
              <a:t>Plan &amp; Setup the DB Cloud</a:t>
            </a:r>
          </a:p>
          <a:p>
            <a:pPr marL="174625" indent="-174625"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200" dirty="0" smtClean="0">
                <a:cs typeface="+mn-cs"/>
              </a:rPr>
              <a:t>Capacity &amp; consolidation planning</a:t>
            </a:r>
          </a:p>
          <a:p>
            <a:pPr marL="174625" indent="-174625"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200" dirty="0" smtClean="0">
                <a:cs typeface="+mn-cs"/>
              </a:rPr>
              <a:t>Asset discovery</a:t>
            </a:r>
          </a:p>
          <a:p>
            <a:pPr marL="174625" indent="-174625"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200" dirty="0" smtClean="0">
                <a:cs typeface="+mn-cs"/>
              </a:rPr>
              <a:t>Setup Resource Pools</a:t>
            </a:r>
          </a:p>
          <a:p>
            <a:pPr marL="174625" indent="-174625"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200" dirty="0" smtClean="0">
                <a:cs typeface="+mn-cs"/>
              </a:rPr>
              <a:t>Setup Policies</a:t>
            </a:r>
            <a:endParaRPr lang="en-US" sz="1200" dirty="0"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926435" y="3053705"/>
            <a:ext cx="2270052" cy="861714"/>
          </a:xfrm>
          <a:prstGeom prst="rect">
            <a:avLst/>
          </a:prstGeom>
        </p:spPr>
        <p:txBody>
          <a:bodyPr wrap="none" lIns="91380" tIns="45690" rIns="91380" bIns="4569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2. </a:t>
            </a:r>
            <a:r>
              <a:rPr lang="en-US" sz="1400" b="1" dirty="0" smtClean="0">
                <a:cs typeface="+mn-cs"/>
              </a:rPr>
              <a:t>Enable Self-Service</a:t>
            </a:r>
          </a:p>
          <a:p>
            <a:pPr marL="174625" indent="-174625"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200" dirty="0" smtClean="0">
                <a:cs typeface="+mn-cs"/>
              </a:rPr>
              <a:t>Define Service Catalog</a:t>
            </a:r>
          </a:p>
          <a:p>
            <a:pPr marL="174625" indent="-174625"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200" dirty="0" smtClean="0">
                <a:cs typeface="+mn-cs"/>
              </a:rPr>
              <a:t>Enable Service Governance</a:t>
            </a:r>
          </a:p>
          <a:p>
            <a:pPr marL="174625" indent="-174625"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200" dirty="0" smtClean="0"/>
              <a:t>Enable  integration via APIs</a:t>
            </a:r>
            <a:endParaRPr lang="en-US" sz="1200" dirty="0" smtClean="0"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60300" y="2956173"/>
            <a:ext cx="2244799" cy="1261823"/>
          </a:xfrm>
          <a:prstGeom prst="rect">
            <a:avLst/>
          </a:prstGeom>
        </p:spPr>
        <p:txBody>
          <a:bodyPr wrap="square" lIns="91380" tIns="45690" rIns="91380" bIns="4569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cs typeface="+mn-cs"/>
              </a:rPr>
              <a:t>3. </a:t>
            </a:r>
            <a:r>
              <a:rPr lang="en-US" sz="1600" b="1" dirty="0" smtClean="0">
                <a:cs typeface="+mn-cs"/>
              </a:rPr>
              <a:t>Manage &amp; Monitor</a:t>
            </a:r>
          </a:p>
          <a:p>
            <a:pPr marL="174625" indent="-174625"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200" dirty="0" smtClean="0">
                <a:cs typeface="+mn-cs"/>
              </a:rPr>
              <a:t>Database monitoring</a:t>
            </a:r>
          </a:p>
          <a:p>
            <a:pPr marL="174625" indent="-174625"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200" dirty="0" smtClean="0"/>
              <a:t>Configuration management</a:t>
            </a:r>
            <a:endParaRPr lang="en-US" sz="1200" dirty="0" smtClean="0">
              <a:cs typeface="+mn-cs"/>
            </a:endParaRPr>
          </a:p>
          <a:p>
            <a:pPr marL="174625" indent="-174625"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200" dirty="0" smtClean="0">
                <a:cs typeface="+mn-cs"/>
              </a:rPr>
              <a:t>Full stack management</a:t>
            </a:r>
          </a:p>
          <a:p>
            <a:pPr marL="174625" indent="-174625">
              <a:buClr>
                <a:srgbClr val="FF0000"/>
              </a:buClr>
              <a:buFont typeface="Wingdings" pitchFamily="2" charset="2"/>
              <a:buChar char="§"/>
            </a:pPr>
            <a:endParaRPr lang="en-US" sz="1200" dirty="0" smtClean="0">
              <a:cs typeface="+mn-cs"/>
            </a:endParaRPr>
          </a:p>
          <a:p>
            <a:pPr marL="174625" indent="-174625">
              <a:buClr>
                <a:srgbClr val="FF0000"/>
              </a:buClr>
            </a:pPr>
            <a:endParaRPr lang="en-US" sz="1200" dirty="0"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96813" y="920731"/>
            <a:ext cx="2713112" cy="677048"/>
          </a:xfrm>
          <a:prstGeom prst="rect">
            <a:avLst/>
          </a:prstGeom>
        </p:spPr>
        <p:txBody>
          <a:bodyPr wrap="square" lIns="91380" tIns="45690" rIns="91380" bIns="4569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4. </a:t>
            </a:r>
            <a:r>
              <a:rPr lang="en-US" sz="1400" b="1" dirty="0" smtClean="0">
                <a:cs typeface="+mn-cs"/>
              </a:rPr>
              <a:t>Meter, Charge, Optimize</a:t>
            </a:r>
          </a:p>
          <a:p>
            <a:pPr marL="174625" indent="-174625"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200" dirty="0" smtClean="0">
                <a:cs typeface="+mn-cs"/>
              </a:rPr>
              <a:t>Meter resource utilization</a:t>
            </a:r>
          </a:p>
          <a:p>
            <a:pPr marL="174625" indent="-174625"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200" dirty="0" smtClean="0">
                <a:cs typeface="+mn-cs"/>
              </a:rPr>
              <a:t>Chargeback/</a:t>
            </a:r>
            <a:r>
              <a:rPr lang="en-US" sz="1200" dirty="0" err="1" smtClean="0">
                <a:cs typeface="+mn-cs"/>
              </a:rPr>
              <a:t>Showback</a:t>
            </a:r>
            <a:endParaRPr lang="en-US" sz="1200" dirty="0" smtClean="0">
              <a:cs typeface="+mn-cs"/>
            </a:endParaRPr>
          </a:p>
        </p:txBody>
      </p:sp>
      <p:sp>
        <p:nvSpPr>
          <p:cNvPr id="31" name="Freeform 30"/>
          <p:cNvSpPr/>
          <p:nvPr/>
        </p:nvSpPr>
        <p:spPr bwMode="auto">
          <a:xfrm>
            <a:off x="3525838" y="1974855"/>
            <a:ext cx="1541462" cy="324409"/>
          </a:xfrm>
          <a:custGeom>
            <a:avLst/>
            <a:gdLst>
              <a:gd name="connsiteX0" fmla="*/ 0 w 1662427"/>
              <a:gd name="connsiteY0" fmla="*/ 124274 h 745626"/>
              <a:gd name="connsiteX1" fmla="*/ 36399 w 1662427"/>
              <a:gd name="connsiteY1" fmla="*/ 36399 h 745626"/>
              <a:gd name="connsiteX2" fmla="*/ 124274 w 1662427"/>
              <a:gd name="connsiteY2" fmla="*/ 0 h 745626"/>
              <a:gd name="connsiteX3" fmla="*/ 1538153 w 1662427"/>
              <a:gd name="connsiteY3" fmla="*/ 0 h 745626"/>
              <a:gd name="connsiteX4" fmla="*/ 1626028 w 1662427"/>
              <a:gd name="connsiteY4" fmla="*/ 36399 h 745626"/>
              <a:gd name="connsiteX5" fmla="*/ 1662427 w 1662427"/>
              <a:gd name="connsiteY5" fmla="*/ 124274 h 745626"/>
              <a:gd name="connsiteX6" fmla="*/ 1662427 w 1662427"/>
              <a:gd name="connsiteY6" fmla="*/ 621352 h 745626"/>
              <a:gd name="connsiteX7" fmla="*/ 1626028 w 1662427"/>
              <a:gd name="connsiteY7" fmla="*/ 709227 h 745626"/>
              <a:gd name="connsiteX8" fmla="*/ 1538153 w 1662427"/>
              <a:gd name="connsiteY8" fmla="*/ 745626 h 745626"/>
              <a:gd name="connsiteX9" fmla="*/ 124274 w 1662427"/>
              <a:gd name="connsiteY9" fmla="*/ 745626 h 745626"/>
              <a:gd name="connsiteX10" fmla="*/ 36399 w 1662427"/>
              <a:gd name="connsiteY10" fmla="*/ 709227 h 745626"/>
              <a:gd name="connsiteX11" fmla="*/ 0 w 1662427"/>
              <a:gd name="connsiteY11" fmla="*/ 621352 h 745626"/>
              <a:gd name="connsiteX12" fmla="*/ 0 w 1662427"/>
              <a:gd name="connsiteY12" fmla="*/ 124274 h 74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2427" h="745626">
                <a:moveTo>
                  <a:pt x="0" y="124274"/>
                </a:moveTo>
                <a:cubicBezTo>
                  <a:pt x="0" y="91314"/>
                  <a:pt x="13093" y="59705"/>
                  <a:pt x="36399" y="36399"/>
                </a:cubicBezTo>
                <a:cubicBezTo>
                  <a:pt x="59705" y="13093"/>
                  <a:pt x="91315" y="0"/>
                  <a:pt x="124274" y="0"/>
                </a:cubicBezTo>
                <a:lnTo>
                  <a:pt x="1538153" y="0"/>
                </a:lnTo>
                <a:cubicBezTo>
                  <a:pt x="1571113" y="0"/>
                  <a:pt x="1602722" y="13093"/>
                  <a:pt x="1626028" y="36399"/>
                </a:cubicBezTo>
                <a:cubicBezTo>
                  <a:pt x="1649334" y="59705"/>
                  <a:pt x="1662427" y="91315"/>
                  <a:pt x="1662427" y="124274"/>
                </a:cubicBezTo>
                <a:lnTo>
                  <a:pt x="1662427" y="621352"/>
                </a:lnTo>
                <a:cubicBezTo>
                  <a:pt x="1662427" y="654312"/>
                  <a:pt x="1649334" y="685921"/>
                  <a:pt x="1626028" y="709227"/>
                </a:cubicBezTo>
                <a:cubicBezTo>
                  <a:pt x="1602722" y="732533"/>
                  <a:pt x="1571112" y="745626"/>
                  <a:pt x="1538153" y="745626"/>
                </a:cubicBezTo>
                <a:lnTo>
                  <a:pt x="124274" y="745626"/>
                </a:lnTo>
                <a:cubicBezTo>
                  <a:pt x="91314" y="745626"/>
                  <a:pt x="59705" y="732533"/>
                  <a:pt x="36399" y="709227"/>
                </a:cubicBezTo>
                <a:cubicBezTo>
                  <a:pt x="13093" y="685921"/>
                  <a:pt x="0" y="654311"/>
                  <a:pt x="0" y="621352"/>
                </a:cubicBezTo>
                <a:lnTo>
                  <a:pt x="0" y="124274"/>
                </a:lnTo>
                <a:close/>
              </a:path>
            </a:pathLst>
          </a:custGeom>
          <a:solidFill>
            <a:schemeClr val="accent1">
              <a:alpha val="74902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spcCol="1270" anchor="ctr" anchorCtr="1"/>
          <a:lstStyle/>
          <a:p>
            <a:pPr algn="ctr" defTabSz="621833"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Applications and</a:t>
            </a:r>
          </a:p>
          <a:p>
            <a:pPr algn="ctr" defTabSz="621833"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Business Services</a:t>
            </a:r>
          </a:p>
        </p:txBody>
      </p:sp>
      <p:sp>
        <p:nvSpPr>
          <p:cNvPr id="32" name="Freeform 31"/>
          <p:cNvSpPr/>
          <p:nvPr/>
        </p:nvSpPr>
        <p:spPr bwMode="auto">
          <a:xfrm>
            <a:off x="3525838" y="2361765"/>
            <a:ext cx="1541462" cy="532362"/>
          </a:xfrm>
          <a:custGeom>
            <a:avLst/>
            <a:gdLst>
              <a:gd name="connsiteX0" fmla="*/ 0 w 1662427"/>
              <a:gd name="connsiteY0" fmla="*/ 124274 h 745626"/>
              <a:gd name="connsiteX1" fmla="*/ 36399 w 1662427"/>
              <a:gd name="connsiteY1" fmla="*/ 36399 h 745626"/>
              <a:gd name="connsiteX2" fmla="*/ 124274 w 1662427"/>
              <a:gd name="connsiteY2" fmla="*/ 0 h 745626"/>
              <a:gd name="connsiteX3" fmla="*/ 1538153 w 1662427"/>
              <a:gd name="connsiteY3" fmla="*/ 0 h 745626"/>
              <a:gd name="connsiteX4" fmla="*/ 1626028 w 1662427"/>
              <a:gd name="connsiteY4" fmla="*/ 36399 h 745626"/>
              <a:gd name="connsiteX5" fmla="*/ 1662427 w 1662427"/>
              <a:gd name="connsiteY5" fmla="*/ 124274 h 745626"/>
              <a:gd name="connsiteX6" fmla="*/ 1662427 w 1662427"/>
              <a:gd name="connsiteY6" fmla="*/ 621352 h 745626"/>
              <a:gd name="connsiteX7" fmla="*/ 1626028 w 1662427"/>
              <a:gd name="connsiteY7" fmla="*/ 709227 h 745626"/>
              <a:gd name="connsiteX8" fmla="*/ 1538153 w 1662427"/>
              <a:gd name="connsiteY8" fmla="*/ 745626 h 745626"/>
              <a:gd name="connsiteX9" fmla="*/ 124274 w 1662427"/>
              <a:gd name="connsiteY9" fmla="*/ 745626 h 745626"/>
              <a:gd name="connsiteX10" fmla="*/ 36399 w 1662427"/>
              <a:gd name="connsiteY10" fmla="*/ 709227 h 745626"/>
              <a:gd name="connsiteX11" fmla="*/ 0 w 1662427"/>
              <a:gd name="connsiteY11" fmla="*/ 621352 h 745626"/>
              <a:gd name="connsiteX12" fmla="*/ 0 w 1662427"/>
              <a:gd name="connsiteY12" fmla="*/ 124274 h 74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2427" h="745626">
                <a:moveTo>
                  <a:pt x="0" y="124274"/>
                </a:moveTo>
                <a:cubicBezTo>
                  <a:pt x="0" y="91314"/>
                  <a:pt x="13093" y="59705"/>
                  <a:pt x="36399" y="36399"/>
                </a:cubicBezTo>
                <a:cubicBezTo>
                  <a:pt x="59705" y="13093"/>
                  <a:pt x="91315" y="0"/>
                  <a:pt x="124274" y="0"/>
                </a:cubicBezTo>
                <a:lnTo>
                  <a:pt x="1538153" y="0"/>
                </a:lnTo>
                <a:cubicBezTo>
                  <a:pt x="1571113" y="0"/>
                  <a:pt x="1602722" y="13093"/>
                  <a:pt x="1626028" y="36399"/>
                </a:cubicBezTo>
                <a:cubicBezTo>
                  <a:pt x="1649334" y="59705"/>
                  <a:pt x="1662427" y="91315"/>
                  <a:pt x="1662427" y="124274"/>
                </a:cubicBezTo>
                <a:lnTo>
                  <a:pt x="1662427" y="621352"/>
                </a:lnTo>
                <a:cubicBezTo>
                  <a:pt x="1662427" y="654312"/>
                  <a:pt x="1649334" y="685921"/>
                  <a:pt x="1626028" y="709227"/>
                </a:cubicBezTo>
                <a:cubicBezTo>
                  <a:pt x="1602722" y="732533"/>
                  <a:pt x="1571112" y="745626"/>
                  <a:pt x="1538153" y="745626"/>
                </a:cubicBezTo>
                <a:lnTo>
                  <a:pt x="124274" y="745626"/>
                </a:lnTo>
                <a:cubicBezTo>
                  <a:pt x="91314" y="745626"/>
                  <a:pt x="59705" y="732533"/>
                  <a:pt x="36399" y="709227"/>
                </a:cubicBezTo>
                <a:cubicBezTo>
                  <a:pt x="13093" y="685921"/>
                  <a:pt x="0" y="654311"/>
                  <a:pt x="0" y="621352"/>
                </a:cubicBezTo>
                <a:lnTo>
                  <a:pt x="0" y="124274"/>
                </a:lnTo>
                <a:close/>
              </a:path>
            </a:pathLst>
          </a:custGeom>
          <a:solidFill>
            <a:schemeClr val="accent1">
              <a:alpha val="74902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rIns="0" bIns="0" spcCol="1270"/>
          <a:lstStyle/>
          <a:p>
            <a:pPr algn="ctr" defTabSz="621698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Database </a:t>
            </a:r>
          </a:p>
          <a:p>
            <a:pPr algn="ctr" defTabSz="621698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Platform</a:t>
            </a:r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Freeform 32"/>
          <p:cNvSpPr/>
          <p:nvPr/>
        </p:nvSpPr>
        <p:spPr bwMode="auto">
          <a:xfrm>
            <a:off x="3525838" y="2931559"/>
            <a:ext cx="1541462" cy="324409"/>
          </a:xfrm>
          <a:custGeom>
            <a:avLst/>
            <a:gdLst>
              <a:gd name="connsiteX0" fmla="*/ 0 w 1662427"/>
              <a:gd name="connsiteY0" fmla="*/ 124274 h 745626"/>
              <a:gd name="connsiteX1" fmla="*/ 36399 w 1662427"/>
              <a:gd name="connsiteY1" fmla="*/ 36399 h 745626"/>
              <a:gd name="connsiteX2" fmla="*/ 124274 w 1662427"/>
              <a:gd name="connsiteY2" fmla="*/ 0 h 745626"/>
              <a:gd name="connsiteX3" fmla="*/ 1538153 w 1662427"/>
              <a:gd name="connsiteY3" fmla="*/ 0 h 745626"/>
              <a:gd name="connsiteX4" fmla="*/ 1626028 w 1662427"/>
              <a:gd name="connsiteY4" fmla="*/ 36399 h 745626"/>
              <a:gd name="connsiteX5" fmla="*/ 1662427 w 1662427"/>
              <a:gd name="connsiteY5" fmla="*/ 124274 h 745626"/>
              <a:gd name="connsiteX6" fmla="*/ 1662427 w 1662427"/>
              <a:gd name="connsiteY6" fmla="*/ 621352 h 745626"/>
              <a:gd name="connsiteX7" fmla="*/ 1626028 w 1662427"/>
              <a:gd name="connsiteY7" fmla="*/ 709227 h 745626"/>
              <a:gd name="connsiteX8" fmla="*/ 1538153 w 1662427"/>
              <a:gd name="connsiteY8" fmla="*/ 745626 h 745626"/>
              <a:gd name="connsiteX9" fmla="*/ 124274 w 1662427"/>
              <a:gd name="connsiteY9" fmla="*/ 745626 h 745626"/>
              <a:gd name="connsiteX10" fmla="*/ 36399 w 1662427"/>
              <a:gd name="connsiteY10" fmla="*/ 709227 h 745626"/>
              <a:gd name="connsiteX11" fmla="*/ 0 w 1662427"/>
              <a:gd name="connsiteY11" fmla="*/ 621352 h 745626"/>
              <a:gd name="connsiteX12" fmla="*/ 0 w 1662427"/>
              <a:gd name="connsiteY12" fmla="*/ 124274 h 74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2427" h="745626">
                <a:moveTo>
                  <a:pt x="0" y="124274"/>
                </a:moveTo>
                <a:cubicBezTo>
                  <a:pt x="0" y="91314"/>
                  <a:pt x="13093" y="59705"/>
                  <a:pt x="36399" y="36399"/>
                </a:cubicBezTo>
                <a:cubicBezTo>
                  <a:pt x="59705" y="13093"/>
                  <a:pt x="91315" y="0"/>
                  <a:pt x="124274" y="0"/>
                </a:cubicBezTo>
                <a:lnTo>
                  <a:pt x="1538153" y="0"/>
                </a:lnTo>
                <a:cubicBezTo>
                  <a:pt x="1571113" y="0"/>
                  <a:pt x="1602722" y="13093"/>
                  <a:pt x="1626028" y="36399"/>
                </a:cubicBezTo>
                <a:cubicBezTo>
                  <a:pt x="1649334" y="59705"/>
                  <a:pt x="1662427" y="91315"/>
                  <a:pt x="1662427" y="124274"/>
                </a:cubicBezTo>
                <a:lnTo>
                  <a:pt x="1662427" y="621352"/>
                </a:lnTo>
                <a:cubicBezTo>
                  <a:pt x="1662427" y="654312"/>
                  <a:pt x="1649334" y="685921"/>
                  <a:pt x="1626028" y="709227"/>
                </a:cubicBezTo>
                <a:cubicBezTo>
                  <a:pt x="1602722" y="732533"/>
                  <a:pt x="1571112" y="745626"/>
                  <a:pt x="1538153" y="745626"/>
                </a:cubicBezTo>
                <a:lnTo>
                  <a:pt x="124274" y="745626"/>
                </a:lnTo>
                <a:cubicBezTo>
                  <a:pt x="91314" y="745626"/>
                  <a:pt x="59705" y="732533"/>
                  <a:pt x="36399" y="709227"/>
                </a:cubicBezTo>
                <a:cubicBezTo>
                  <a:pt x="13093" y="685921"/>
                  <a:pt x="0" y="654311"/>
                  <a:pt x="0" y="621352"/>
                </a:cubicBezTo>
                <a:lnTo>
                  <a:pt x="0" y="124274"/>
                </a:lnTo>
                <a:close/>
              </a:path>
            </a:pathLst>
          </a:custGeom>
          <a:solidFill>
            <a:schemeClr val="accent1">
              <a:alpha val="74902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spcCol="1270" anchor="ctr" anchorCtr="1"/>
          <a:lstStyle/>
          <a:p>
            <a:pPr algn="ctr" defTabSz="621698"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Infrastructure</a:t>
            </a:r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3414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8" grpId="0"/>
      <p:bldP spid="30" grpId="0"/>
      <p:bldP spid="34" grpId="0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2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Placeholder 7" descr="ph-ind-buslife-017-cropped.bmp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925" y="0"/>
            <a:ext cx="2239963" cy="4629150"/>
          </a:xfrm>
        </p:spPr>
      </p:pic>
      <p:sp>
        <p:nvSpPr>
          <p:cNvPr id="6" name="Rectangle 5"/>
          <p:cNvSpPr/>
          <p:nvPr/>
        </p:nvSpPr>
        <p:spPr>
          <a:xfrm>
            <a:off x="334642" y="1439273"/>
            <a:ext cx="4454945" cy="129260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12700"/>
          </a:effectLst>
        </p:spPr>
        <p:txBody>
          <a:bodyPr wrap="none" lIns="91380" tIns="45690" rIns="91380" bIns="4569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ln w="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Deliver </a:t>
            </a:r>
            <a:r>
              <a:rPr lang="en-US" sz="2800" b="1" dirty="0" err="1" smtClean="0">
                <a:ln w="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DBaaS</a:t>
            </a:r>
            <a:endParaRPr lang="en-US" sz="2800" b="1" dirty="0" smtClean="0">
              <a:ln w="0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1. Plan &amp; Setup the DB Cloud</a:t>
            </a:r>
          </a:p>
        </p:txBody>
      </p:sp>
    </p:spTree>
    <p:extLst>
      <p:ext uri="{BB962C8B-B14F-4D97-AF65-F5344CB8AC3E}">
        <p14:creationId xmlns:p14="http://schemas.microsoft.com/office/powerpoint/2010/main" val="169607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DBaaS Exec Deck V5">
  <a:themeElements>
    <a:clrScheme name="Oracle Color Palette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DBaaS Exec Deck V5">
  <a:themeElements>
    <a:clrScheme name="Oracle Color Palette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racle Color Palette">
    <a:dk1>
      <a:srgbClr val="000000"/>
    </a:dk1>
    <a:lt1>
      <a:sysClr val="window" lastClr="FFFFFF"/>
    </a:lt1>
    <a:dk2>
      <a:srgbClr val="424545"/>
    </a:dk2>
    <a:lt2>
      <a:srgbClr val="A3A3A3"/>
    </a:lt2>
    <a:accent1>
      <a:srgbClr val="FF1414"/>
    </a:accent1>
    <a:accent2>
      <a:srgbClr val="E5E5E5"/>
    </a:accent2>
    <a:accent3>
      <a:srgbClr val="8BAAC3"/>
    </a:accent3>
    <a:accent4>
      <a:srgbClr val="5B6981"/>
    </a:accent4>
    <a:accent5>
      <a:srgbClr val="7D7369"/>
    </a:accent5>
    <a:accent6>
      <a:srgbClr val="786464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DBaaS_Customer_Presenation_September</Template>
  <TotalTime>26642</TotalTime>
  <Words>1737</Words>
  <Application>Microsoft Office PowerPoint</Application>
  <PresentationFormat>全屏显示(16:9)</PresentationFormat>
  <Paragraphs>388</Paragraphs>
  <Slides>32</Slides>
  <Notes>23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32</vt:i4>
      </vt:variant>
    </vt:vector>
  </HeadingPairs>
  <TitlesOfParts>
    <vt:vector size="35" baseType="lpstr">
      <vt:lpstr>DBaaS Exec Deck V5</vt:lpstr>
      <vt:lpstr>1_DBaaS Exec Deck V5</vt:lpstr>
      <vt:lpstr>Default Theme</vt:lpstr>
      <vt:lpstr>Database as a Service: Delivering Database as a Service</vt:lpstr>
      <vt:lpstr>Agenda</vt:lpstr>
      <vt:lpstr>PowerPoint 演示文稿</vt:lpstr>
      <vt:lpstr>Current Database Provisioning Process</vt:lpstr>
      <vt:lpstr>DBaaS Goal - the Best of On-Premise &amp; Cloud    Give Everyone What They Want Most    </vt:lpstr>
      <vt:lpstr>DBaaS: Salient Features</vt:lpstr>
      <vt:lpstr>Deliver DBaaS  Through Enterprise Manager 12c</vt:lpstr>
      <vt:lpstr>Deliver DBaaS via a Lifecycle Approach</vt:lpstr>
      <vt:lpstr>PowerPoint 演示文稿</vt:lpstr>
      <vt:lpstr>DBaaS Consolidation Models</vt:lpstr>
      <vt:lpstr>Oracle Database 12c Pluggable Databases</vt:lpstr>
      <vt:lpstr>Comparison of DBaaS Consolidation Models</vt:lpstr>
      <vt:lpstr>Modeling DBaaS Resources</vt:lpstr>
      <vt:lpstr>Planning and Migrating Existing Apps to DBaaS</vt:lpstr>
      <vt:lpstr>PowerPoint 演示文稿</vt:lpstr>
      <vt:lpstr>Identifying Use Cases for Provisioning</vt:lpstr>
      <vt:lpstr>PowerPoint 演示文稿</vt:lpstr>
      <vt:lpstr>Database as a Service (DBaaS)</vt:lpstr>
      <vt:lpstr>PowerPoint 演示文稿</vt:lpstr>
      <vt:lpstr>Self-Service Portal APIs Comprehensive RESTFUL APIs for Integration and Orchestration  </vt:lpstr>
      <vt:lpstr>PowerPoint 演示文稿</vt:lpstr>
      <vt:lpstr>Cloud Resource and Request Management</vt:lpstr>
      <vt:lpstr>Incident Management Through EM 12c Incident Manager </vt:lpstr>
      <vt:lpstr>Compliance and Patch Management</vt:lpstr>
      <vt:lpstr>PowerPoint 演示文稿</vt:lpstr>
      <vt:lpstr>Metering and Chargeback Tailored for different use cases and user types</vt:lpstr>
      <vt:lpstr>Database Metrics for Chargeback</vt:lpstr>
      <vt:lpstr>Oracle DBaaS: Key Differentiators</vt:lpstr>
      <vt:lpstr>PowerPoint 演示文稿</vt:lpstr>
      <vt:lpstr>PowerPoint 演示文稿</vt:lpstr>
      <vt:lpstr>声明：</vt:lpstr>
      <vt:lpstr>声明：</vt:lpstr>
    </vt:vector>
  </TitlesOfParts>
  <Company>Oracle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 of Contents</dc:title>
  <dc:creator>Tim Shetler</dc:creator>
  <cp:lastModifiedBy>Microsoft</cp:lastModifiedBy>
  <cp:revision>1016</cp:revision>
  <cp:lastPrinted>2012-08-21T21:28:08Z</cp:lastPrinted>
  <dcterms:created xsi:type="dcterms:W3CDTF">2012-08-28T17:50:41Z</dcterms:created>
  <dcterms:modified xsi:type="dcterms:W3CDTF">2018-01-05T05:34:44Z</dcterms:modified>
</cp:coreProperties>
</file>